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embeddedFontLst>
    <p:embeddedFont>
      <p:font typeface="Poppins Light" panose="020B0604020202020204"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1" roundtripDataSignature="AMtx7mhoZ34kJNaeWc35bqcJ2nMRQO7e+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2DB928F-B238-44FF-8F0E-670FC449D3B3}">
  <a:tblStyle styleId="{12DB928F-B238-44FF-8F0E-670FC449D3B3}"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4" name="Google Shape;11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 name="Google Shape;119;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32c80d4c2eb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32c80d4c2eb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2" name="Google Shape;132;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7" name="Google Shape;137;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32c80d4c2eb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32c80d4c2eb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9" name="Google Shape;149;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4" name="Google Shape;154;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32c80d4c2eb_0_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32c80d4c2eb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6" name="Google Shape;166;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 name="Google Shape;6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1" name="Google Shape;171;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32c80d4c2eb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32c80d4c2e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4: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4" name="Google Shape;8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
              <a:t>Developmental screening is an important part of early childhood education. A developmental screen is a brief assessment that helps to determine a child’s strengths and needs and supports planning appropriate instruction for the child. </a:t>
            </a:r>
            <a:endParaRPr/>
          </a:p>
          <a:p>
            <a:pPr marL="457200" lvl="0" indent="-228600" algn="l" rtl="0">
              <a:lnSpc>
                <a:spcPct val="100000"/>
              </a:lnSpc>
              <a:spcBef>
                <a:spcPts val="0"/>
              </a:spcBef>
              <a:spcAft>
                <a:spcPts val="0"/>
              </a:spcAft>
              <a:buSzPts val="1100"/>
              <a:buNone/>
            </a:pPr>
            <a:endParaRPr/>
          </a:p>
          <a:p>
            <a:pPr marL="457200" lvl="0" indent="-298450" algn="l" rtl="0">
              <a:lnSpc>
                <a:spcPct val="100000"/>
              </a:lnSpc>
              <a:spcBef>
                <a:spcPts val="0"/>
              </a:spcBef>
              <a:spcAft>
                <a:spcPts val="0"/>
              </a:spcAft>
              <a:buSzPts val="1100"/>
              <a:buChar char="●"/>
            </a:pPr>
            <a:r>
              <a:rPr lang="en"/>
              <a:t>The BRIGANCE Early Childhood Screen III, was created based on studies of children across the U.S., including those with disabilities and multiple languages. It takes about 10-15 minutes per child and gives an accurate picture of a child’s development in five areas: </a:t>
            </a:r>
            <a:endParaRPr/>
          </a:p>
          <a:p>
            <a:pPr marL="457200" lvl="0" indent="-228600" algn="l" rtl="0">
              <a:lnSpc>
                <a:spcPct val="100000"/>
              </a:lnSpc>
              <a:spcBef>
                <a:spcPts val="0"/>
              </a:spcBef>
              <a:spcAft>
                <a:spcPts val="0"/>
              </a:spcAft>
              <a:buSzPts val="1100"/>
              <a:buNone/>
            </a:pPr>
            <a:endParaRPr/>
          </a:p>
          <a:p>
            <a:pPr marL="457200" lvl="0" indent="-298450" algn="l" rtl="0">
              <a:lnSpc>
                <a:spcPct val="100000"/>
              </a:lnSpc>
              <a:spcBef>
                <a:spcPts val="0"/>
              </a:spcBef>
              <a:spcAft>
                <a:spcPts val="0"/>
              </a:spcAft>
              <a:buSzPts val="1100"/>
              <a:buChar char="●"/>
            </a:pPr>
            <a:r>
              <a:rPr lang="en"/>
              <a:t>• Academic/Cognitive: early academic skills, such as counting, sorting, and book and letter knowledge </a:t>
            </a:r>
            <a:endParaRPr/>
          </a:p>
          <a:p>
            <a:pPr marL="457200" lvl="0" indent="-298450" algn="l" rtl="0">
              <a:lnSpc>
                <a:spcPct val="100000"/>
              </a:lnSpc>
              <a:spcBef>
                <a:spcPts val="0"/>
              </a:spcBef>
              <a:spcAft>
                <a:spcPts val="0"/>
              </a:spcAft>
              <a:buSzPts val="1100"/>
              <a:buChar char="●"/>
            </a:pPr>
            <a:r>
              <a:rPr lang="en"/>
              <a:t>• Language/Communication: basic vocabulary, fluency of speech, and how well speech is understood </a:t>
            </a:r>
            <a:endParaRPr/>
          </a:p>
          <a:p>
            <a:pPr marL="457200" lvl="0" indent="-298450" algn="l" rtl="0">
              <a:lnSpc>
                <a:spcPct val="100000"/>
              </a:lnSpc>
              <a:spcBef>
                <a:spcPts val="0"/>
              </a:spcBef>
              <a:spcAft>
                <a:spcPts val="0"/>
              </a:spcAft>
              <a:buSzPts val="1100"/>
              <a:buChar char="●"/>
            </a:pPr>
            <a:r>
              <a:rPr lang="en"/>
              <a:t>• Physical Well-Being: drawing, writing, and using arms and legs to move in different ways </a:t>
            </a:r>
            <a:endParaRPr/>
          </a:p>
          <a:p>
            <a:pPr marL="457200" lvl="0" indent="-298450" algn="l" rtl="0">
              <a:lnSpc>
                <a:spcPct val="100000"/>
              </a:lnSpc>
              <a:spcBef>
                <a:spcPts val="0"/>
              </a:spcBef>
              <a:spcAft>
                <a:spcPts val="0"/>
              </a:spcAft>
              <a:buSzPts val="1100"/>
              <a:buChar char="●"/>
            </a:pPr>
            <a:r>
              <a:rPr lang="en"/>
              <a:t>• Self-Help: eating, dressing, and toileting skills </a:t>
            </a:r>
            <a:endParaRPr/>
          </a:p>
          <a:p>
            <a:pPr marL="457200" lvl="0" indent="-298450" algn="l" rtl="0">
              <a:lnSpc>
                <a:spcPct val="100000"/>
              </a:lnSpc>
              <a:spcBef>
                <a:spcPts val="0"/>
              </a:spcBef>
              <a:spcAft>
                <a:spcPts val="0"/>
              </a:spcAft>
              <a:buSzPts val="1100"/>
              <a:buChar char="●"/>
            </a:pPr>
            <a:r>
              <a:rPr lang="en"/>
              <a:t>• Social-Emotional: relationships with adults and friends, play skills, self-confidence, and self regulation</a:t>
            </a:r>
            <a:endParaRPr/>
          </a:p>
          <a:p>
            <a:pPr marL="457200" lvl="0" indent="-228600" algn="l" rtl="0">
              <a:lnSpc>
                <a:spcPct val="100000"/>
              </a:lnSpc>
              <a:spcBef>
                <a:spcPts val="0"/>
              </a:spcBef>
              <a:spcAft>
                <a:spcPts val="0"/>
              </a:spcAft>
              <a:buSzPts val="1100"/>
              <a:buNone/>
            </a:pPr>
            <a:endParaRPr/>
          </a:p>
          <a:p>
            <a:pPr marL="457200" lvl="0" indent="-298450" algn="l" rtl="0">
              <a:lnSpc>
                <a:spcPct val="100000"/>
              </a:lnSpc>
              <a:spcBef>
                <a:spcPts val="0"/>
              </a:spcBef>
              <a:spcAft>
                <a:spcPts val="0"/>
              </a:spcAft>
              <a:buSzPts val="1100"/>
              <a:buChar char="●"/>
            </a:pPr>
            <a:r>
              <a:rPr lang="en"/>
              <a:t>Screening also enables educators to readily identify children who may be developmentally delayed and children who may be developmentally advanced and, therefore, can support any intervention that might be needed prior to Kindergarten.</a:t>
            </a:r>
            <a:endParaRPr/>
          </a:p>
        </p:txBody>
      </p:sp>
      <p:sp>
        <p:nvSpPr>
          <p:cNvPr id="85" name="Google Shape;85;p4: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5</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5: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
              <a:t>Let's talk about the Online Management System!</a:t>
            </a:r>
            <a:endParaRPr/>
          </a:p>
        </p:txBody>
      </p:sp>
      <p:sp>
        <p:nvSpPr>
          <p:cNvPr id="91" name="Google Shape;91;p5: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6</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6" name="Google Shape;96;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
              <a:t>Within the OMS, you'll find a plethora of individual student reports, class and district reports, along with instructional resources to engage students in next steps. The Online Management System provides parent reports and family letters in English and Spanish. </a:t>
            </a:r>
            <a:endParaRPr/>
          </a:p>
        </p:txBody>
      </p:sp>
      <p:sp>
        <p:nvSpPr>
          <p:cNvPr id="97" name="Google Shape;97;p6: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fld id="{00000000-1234-1234-1234-123412341234}" type="slidenum">
              <a:rPr lang="en" sz="1400" b="0" i="0" u="none" strike="noStrike" cap="none">
                <a:solidFill>
                  <a:srgbClr val="000000"/>
                </a:solidFill>
                <a:latin typeface="Arial"/>
                <a:ea typeface="Arial"/>
                <a:cs typeface="Arial"/>
                <a:sym typeface="Arial"/>
              </a:rPr>
              <a:t>7</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8" name="Google Shape;108;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5"/>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5"/>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34"/>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44" name="Google Shape;44;p3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35"/>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35"/>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48" name="Google Shape;48;p35"/>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9" name="Google Shape;49;p35"/>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50" name="Google Shape;50;p3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1"/>
        <p:cNvGrpSpPr/>
        <p:nvPr/>
      </p:nvGrpSpPr>
      <p:grpSpPr>
        <a:xfrm>
          <a:off x="0" y="0"/>
          <a:ext cx="0" cy="0"/>
          <a:chOff x="0" y="0"/>
          <a:chExt cx="0" cy="0"/>
        </a:xfrm>
      </p:grpSpPr>
      <p:sp>
        <p:nvSpPr>
          <p:cNvPr id="52" name="Google Shape;52;p36"/>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53" name="Google Shape;53;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sp>
        <p:nvSpPr>
          <p:cNvPr id="55" name="Google Shape;55;p37"/>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6" name="Google Shape;56;p37"/>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57" name="Google Shape;57;p3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2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2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6" name="Google Shape;16;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Generic 1">
  <p:cSld name="Generic 1">
    <p:spTree>
      <p:nvGrpSpPr>
        <p:cNvPr id="1" name="Shape 17"/>
        <p:cNvGrpSpPr/>
        <p:nvPr/>
      </p:nvGrpSpPr>
      <p:grpSpPr>
        <a:xfrm>
          <a:off x="0" y="0"/>
          <a:ext cx="0" cy="0"/>
          <a:chOff x="0" y="0"/>
          <a:chExt cx="0" cy="0"/>
        </a:xfrm>
      </p:grpSpPr>
      <p:sp>
        <p:nvSpPr>
          <p:cNvPr id="18" name="Google Shape;18;p27"/>
          <p:cNvSpPr txBox="1">
            <a:spLocks noGrp="1"/>
          </p:cNvSpPr>
          <p:nvPr>
            <p:ph type="body" idx="1"/>
          </p:nvPr>
        </p:nvSpPr>
        <p:spPr>
          <a:xfrm>
            <a:off x="235744" y="214313"/>
            <a:ext cx="8626079" cy="623217"/>
          </a:xfrm>
          <a:prstGeom prst="rect">
            <a:avLst/>
          </a:prstGeom>
          <a:noFill/>
          <a:ln>
            <a:noFill/>
          </a:ln>
        </p:spPr>
        <p:txBody>
          <a:bodyPr spcFirstLastPara="1" wrap="square" lIns="91425" tIns="91425" rIns="91425" bIns="91425" anchor="t" anchorCtr="0">
            <a:spAutoFit/>
          </a:bodyPr>
          <a:lstStyle>
            <a:lvl1pPr marL="457200" lvl="0" indent="-228600" algn="l">
              <a:lnSpc>
                <a:spcPct val="100000"/>
              </a:lnSpc>
              <a:spcBef>
                <a:spcPts val="0"/>
              </a:spcBef>
              <a:spcAft>
                <a:spcPts val="0"/>
              </a:spcAft>
              <a:buSzPts val="1800"/>
              <a:buNone/>
              <a:defRPr sz="2850" b="0" i="0">
                <a:solidFill>
                  <a:schemeClr val="dk1"/>
                </a:solidFill>
                <a:latin typeface="Poppins Light"/>
                <a:ea typeface="Poppins Light"/>
                <a:cs typeface="Poppins Light"/>
                <a:sym typeface="Poppins Light"/>
              </a:defRPr>
            </a:lvl1pPr>
            <a:lvl2pPr marL="914400" lvl="1" indent="-317500" algn="l">
              <a:lnSpc>
                <a:spcPct val="115000"/>
              </a:lnSpc>
              <a:spcBef>
                <a:spcPts val="0"/>
              </a:spcBef>
              <a:spcAft>
                <a:spcPts val="0"/>
              </a:spcAft>
              <a:buSzPts val="1400"/>
              <a:buChar char="○"/>
              <a:defRPr b="0" i="0">
                <a:latin typeface="Poppins Light"/>
                <a:ea typeface="Poppins Light"/>
                <a:cs typeface="Poppins Light"/>
                <a:sym typeface="Poppins Light"/>
              </a:defRPr>
            </a:lvl2pPr>
            <a:lvl3pPr marL="1371600" lvl="2" indent="-317500" algn="l">
              <a:lnSpc>
                <a:spcPct val="115000"/>
              </a:lnSpc>
              <a:spcBef>
                <a:spcPts val="0"/>
              </a:spcBef>
              <a:spcAft>
                <a:spcPts val="0"/>
              </a:spcAft>
              <a:buSzPts val="1400"/>
              <a:buChar char="■"/>
              <a:defRPr b="0" i="0">
                <a:latin typeface="Poppins Light"/>
                <a:ea typeface="Poppins Light"/>
                <a:cs typeface="Poppins Light"/>
                <a:sym typeface="Poppins Light"/>
              </a:defRPr>
            </a:lvl3pPr>
            <a:lvl4pPr marL="1828800" lvl="3" indent="-317500" algn="l">
              <a:lnSpc>
                <a:spcPct val="115000"/>
              </a:lnSpc>
              <a:spcBef>
                <a:spcPts val="0"/>
              </a:spcBef>
              <a:spcAft>
                <a:spcPts val="0"/>
              </a:spcAft>
              <a:buSzPts val="1400"/>
              <a:buChar char="●"/>
              <a:defRPr b="0" i="0">
                <a:latin typeface="Poppins Light"/>
                <a:ea typeface="Poppins Light"/>
                <a:cs typeface="Poppins Light"/>
                <a:sym typeface="Poppins Light"/>
              </a:defRPr>
            </a:lvl4pPr>
            <a:lvl5pPr marL="2286000" lvl="4" indent="-317500" algn="l">
              <a:lnSpc>
                <a:spcPct val="115000"/>
              </a:lnSpc>
              <a:spcBef>
                <a:spcPts val="0"/>
              </a:spcBef>
              <a:spcAft>
                <a:spcPts val="0"/>
              </a:spcAft>
              <a:buSzPts val="1400"/>
              <a:buChar char="○"/>
              <a:defRPr b="0" i="0">
                <a:latin typeface="Poppins Light"/>
                <a:ea typeface="Poppins Light"/>
                <a:cs typeface="Poppins Light"/>
                <a:sym typeface="Poppins Light"/>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9" name="Google Shape;19;p27"/>
          <p:cNvSpPr txBox="1">
            <a:spLocks noGrp="1"/>
          </p:cNvSpPr>
          <p:nvPr>
            <p:ph type="body" idx="2"/>
          </p:nvPr>
        </p:nvSpPr>
        <p:spPr>
          <a:xfrm>
            <a:off x="235744" y="776055"/>
            <a:ext cx="8626079" cy="461635"/>
          </a:xfrm>
          <a:prstGeom prst="rect">
            <a:avLst/>
          </a:prstGeom>
          <a:noFill/>
          <a:ln>
            <a:noFill/>
          </a:ln>
        </p:spPr>
        <p:txBody>
          <a:bodyPr spcFirstLastPara="1" wrap="square" lIns="91425" tIns="91425" rIns="91425" bIns="91425" anchor="t" anchorCtr="0">
            <a:spAutoFit/>
          </a:bodyPr>
          <a:lstStyle>
            <a:lvl1pPr marL="457200" lvl="0" indent="-228600" algn="l">
              <a:lnSpc>
                <a:spcPct val="100000"/>
              </a:lnSpc>
              <a:spcBef>
                <a:spcPts val="0"/>
              </a:spcBef>
              <a:spcAft>
                <a:spcPts val="0"/>
              </a:spcAft>
              <a:buSzPts val="1800"/>
              <a:buNone/>
              <a:defRPr sz="1800" b="0" i="0">
                <a:solidFill>
                  <a:schemeClr val="dk1"/>
                </a:solidFill>
                <a:latin typeface="Poppins Light"/>
                <a:ea typeface="Poppins Light"/>
                <a:cs typeface="Poppins Light"/>
                <a:sym typeface="Poppins Light"/>
              </a:defRPr>
            </a:lvl1pPr>
            <a:lvl2pPr marL="914400" lvl="1" indent="-317500" algn="l">
              <a:lnSpc>
                <a:spcPct val="115000"/>
              </a:lnSpc>
              <a:spcBef>
                <a:spcPts val="0"/>
              </a:spcBef>
              <a:spcAft>
                <a:spcPts val="0"/>
              </a:spcAft>
              <a:buSzPts val="1400"/>
              <a:buChar char="○"/>
              <a:defRPr b="0" i="0">
                <a:latin typeface="Poppins Light"/>
                <a:ea typeface="Poppins Light"/>
                <a:cs typeface="Poppins Light"/>
                <a:sym typeface="Poppins Light"/>
              </a:defRPr>
            </a:lvl2pPr>
            <a:lvl3pPr marL="1371600" lvl="2" indent="-317500" algn="l">
              <a:lnSpc>
                <a:spcPct val="115000"/>
              </a:lnSpc>
              <a:spcBef>
                <a:spcPts val="0"/>
              </a:spcBef>
              <a:spcAft>
                <a:spcPts val="0"/>
              </a:spcAft>
              <a:buSzPts val="1400"/>
              <a:buChar char="■"/>
              <a:defRPr b="0" i="0">
                <a:latin typeface="Poppins Light"/>
                <a:ea typeface="Poppins Light"/>
                <a:cs typeface="Poppins Light"/>
                <a:sym typeface="Poppins Light"/>
              </a:defRPr>
            </a:lvl3pPr>
            <a:lvl4pPr marL="1828800" lvl="3" indent="-317500" algn="l">
              <a:lnSpc>
                <a:spcPct val="115000"/>
              </a:lnSpc>
              <a:spcBef>
                <a:spcPts val="0"/>
              </a:spcBef>
              <a:spcAft>
                <a:spcPts val="0"/>
              </a:spcAft>
              <a:buSzPts val="1400"/>
              <a:buChar char="●"/>
              <a:defRPr b="0" i="0">
                <a:latin typeface="Poppins Light"/>
                <a:ea typeface="Poppins Light"/>
                <a:cs typeface="Poppins Light"/>
                <a:sym typeface="Poppins Light"/>
              </a:defRPr>
            </a:lvl4pPr>
            <a:lvl5pPr marL="2286000" lvl="4" indent="-317500" algn="l">
              <a:lnSpc>
                <a:spcPct val="115000"/>
              </a:lnSpc>
              <a:spcBef>
                <a:spcPts val="0"/>
              </a:spcBef>
              <a:spcAft>
                <a:spcPts val="0"/>
              </a:spcAft>
              <a:buSzPts val="1400"/>
              <a:buChar char="○"/>
              <a:defRPr b="0" i="0">
                <a:latin typeface="Poppins Light"/>
                <a:ea typeface="Poppins Light"/>
                <a:cs typeface="Poppins Light"/>
                <a:sym typeface="Poppins Light"/>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20" name="Google Shape;20;p27"/>
          <p:cNvSpPr txBox="1"/>
          <p:nvPr/>
        </p:nvSpPr>
        <p:spPr>
          <a:xfrm>
            <a:off x="7708519" y="4844623"/>
            <a:ext cx="1183069" cy="20774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fld id="{00000000-1234-1234-1234-123412341234}" type="slidenum">
              <a:rPr lang="en" sz="750" b="0" i="0" u="none" strike="noStrike" cap="none">
                <a:solidFill>
                  <a:srgbClr val="000000"/>
                </a:solidFill>
                <a:latin typeface="Poppins Light"/>
                <a:ea typeface="Poppins Light"/>
                <a:cs typeface="Poppins Light"/>
                <a:sym typeface="Poppins Light"/>
              </a:rPr>
              <a:t>‹#›</a:t>
            </a:fld>
            <a:endParaRPr sz="750" b="0" i="0" u="none" strike="noStrike" cap="none">
              <a:solidFill>
                <a:srgbClr val="000000"/>
              </a:solidFill>
              <a:latin typeface="Poppins Light"/>
              <a:ea typeface="Poppins Light"/>
              <a:cs typeface="Poppins Light"/>
              <a:sym typeface="Poppins Ligh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Generic 2">
  <p:cSld name="Generic 2">
    <p:spTree>
      <p:nvGrpSpPr>
        <p:cNvPr id="1" name="Shape 21"/>
        <p:cNvGrpSpPr/>
        <p:nvPr/>
      </p:nvGrpSpPr>
      <p:grpSpPr>
        <a:xfrm>
          <a:off x="0" y="0"/>
          <a:ext cx="0" cy="0"/>
          <a:chOff x="0" y="0"/>
          <a:chExt cx="0" cy="0"/>
        </a:xfrm>
      </p:grpSpPr>
      <p:sp>
        <p:nvSpPr>
          <p:cNvPr id="22" name="Google Shape;22;p28"/>
          <p:cNvSpPr txBox="1">
            <a:spLocks noGrp="1"/>
          </p:cNvSpPr>
          <p:nvPr>
            <p:ph type="body" idx="1"/>
          </p:nvPr>
        </p:nvSpPr>
        <p:spPr>
          <a:xfrm>
            <a:off x="235744" y="214313"/>
            <a:ext cx="8626079" cy="1061799"/>
          </a:xfrm>
          <a:prstGeom prst="rect">
            <a:avLst/>
          </a:prstGeom>
          <a:noFill/>
          <a:ln>
            <a:noFill/>
          </a:ln>
        </p:spPr>
        <p:txBody>
          <a:bodyPr spcFirstLastPara="1" wrap="square" lIns="91425" tIns="91425" rIns="91425" bIns="91425" anchor="t" anchorCtr="0">
            <a:spAutoFit/>
          </a:bodyPr>
          <a:lstStyle>
            <a:lvl1pPr marL="457200" lvl="0" indent="-228600" algn="l">
              <a:lnSpc>
                <a:spcPct val="100000"/>
              </a:lnSpc>
              <a:spcBef>
                <a:spcPts val="0"/>
              </a:spcBef>
              <a:spcAft>
                <a:spcPts val="0"/>
              </a:spcAft>
              <a:buSzPts val="1800"/>
              <a:buNone/>
              <a:defRPr sz="2850" b="0" i="0">
                <a:solidFill>
                  <a:schemeClr val="dk1"/>
                </a:solidFill>
                <a:latin typeface="Poppins Light"/>
                <a:ea typeface="Poppins Light"/>
                <a:cs typeface="Poppins Light"/>
                <a:sym typeface="Poppins Light"/>
              </a:defRPr>
            </a:lvl1pPr>
            <a:lvl2pPr marL="914400" lvl="1" indent="-317500" algn="l">
              <a:lnSpc>
                <a:spcPct val="115000"/>
              </a:lnSpc>
              <a:spcBef>
                <a:spcPts val="0"/>
              </a:spcBef>
              <a:spcAft>
                <a:spcPts val="0"/>
              </a:spcAft>
              <a:buSzPts val="1400"/>
              <a:buChar char="○"/>
              <a:defRPr b="0" i="0">
                <a:latin typeface="Poppins Light"/>
                <a:ea typeface="Poppins Light"/>
                <a:cs typeface="Poppins Light"/>
                <a:sym typeface="Poppins Light"/>
              </a:defRPr>
            </a:lvl2pPr>
            <a:lvl3pPr marL="1371600" lvl="2" indent="-317500" algn="l">
              <a:lnSpc>
                <a:spcPct val="115000"/>
              </a:lnSpc>
              <a:spcBef>
                <a:spcPts val="0"/>
              </a:spcBef>
              <a:spcAft>
                <a:spcPts val="0"/>
              </a:spcAft>
              <a:buSzPts val="1400"/>
              <a:buChar char="■"/>
              <a:defRPr b="0" i="0">
                <a:latin typeface="Poppins Light"/>
                <a:ea typeface="Poppins Light"/>
                <a:cs typeface="Poppins Light"/>
                <a:sym typeface="Poppins Light"/>
              </a:defRPr>
            </a:lvl3pPr>
            <a:lvl4pPr marL="1828800" lvl="3" indent="-317500" algn="l">
              <a:lnSpc>
                <a:spcPct val="115000"/>
              </a:lnSpc>
              <a:spcBef>
                <a:spcPts val="0"/>
              </a:spcBef>
              <a:spcAft>
                <a:spcPts val="0"/>
              </a:spcAft>
              <a:buSzPts val="1400"/>
              <a:buChar char="●"/>
              <a:defRPr b="0" i="0">
                <a:latin typeface="Poppins Light"/>
                <a:ea typeface="Poppins Light"/>
                <a:cs typeface="Poppins Light"/>
                <a:sym typeface="Poppins Light"/>
              </a:defRPr>
            </a:lvl4pPr>
            <a:lvl5pPr marL="2286000" lvl="4" indent="-317500" algn="l">
              <a:lnSpc>
                <a:spcPct val="115000"/>
              </a:lnSpc>
              <a:spcBef>
                <a:spcPts val="0"/>
              </a:spcBef>
              <a:spcAft>
                <a:spcPts val="0"/>
              </a:spcAft>
              <a:buSzPts val="1400"/>
              <a:buChar char="○"/>
              <a:defRPr b="0" i="0">
                <a:latin typeface="Poppins Light"/>
                <a:ea typeface="Poppins Light"/>
                <a:cs typeface="Poppins Light"/>
                <a:sym typeface="Poppins Light"/>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23" name="Google Shape;23;p28"/>
          <p:cNvSpPr txBox="1">
            <a:spLocks noGrp="1"/>
          </p:cNvSpPr>
          <p:nvPr>
            <p:ph type="body" idx="2"/>
          </p:nvPr>
        </p:nvSpPr>
        <p:spPr>
          <a:xfrm>
            <a:off x="235744" y="1178609"/>
            <a:ext cx="8626079" cy="461635"/>
          </a:xfrm>
          <a:prstGeom prst="rect">
            <a:avLst/>
          </a:prstGeom>
          <a:noFill/>
          <a:ln>
            <a:noFill/>
          </a:ln>
        </p:spPr>
        <p:txBody>
          <a:bodyPr spcFirstLastPara="1" wrap="square" lIns="91425" tIns="91425" rIns="91425" bIns="91425" anchor="t" anchorCtr="0">
            <a:spAutoFit/>
          </a:bodyPr>
          <a:lstStyle>
            <a:lvl1pPr marL="457200" lvl="0" indent="-228600" algn="l">
              <a:lnSpc>
                <a:spcPct val="100000"/>
              </a:lnSpc>
              <a:spcBef>
                <a:spcPts val="0"/>
              </a:spcBef>
              <a:spcAft>
                <a:spcPts val="0"/>
              </a:spcAft>
              <a:buSzPts val="1800"/>
              <a:buNone/>
              <a:defRPr sz="1800" b="0" i="0">
                <a:solidFill>
                  <a:schemeClr val="dk1"/>
                </a:solidFill>
                <a:latin typeface="Poppins Light"/>
                <a:ea typeface="Poppins Light"/>
                <a:cs typeface="Poppins Light"/>
                <a:sym typeface="Poppins Light"/>
              </a:defRPr>
            </a:lvl1pPr>
            <a:lvl2pPr marL="914400" lvl="1" indent="-317500" algn="l">
              <a:lnSpc>
                <a:spcPct val="115000"/>
              </a:lnSpc>
              <a:spcBef>
                <a:spcPts val="0"/>
              </a:spcBef>
              <a:spcAft>
                <a:spcPts val="0"/>
              </a:spcAft>
              <a:buSzPts val="1400"/>
              <a:buChar char="○"/>
              <a:defRPr b="0" i="0">
                <a:latin typeface="Poppins Light"/>
                <a:ea typeface="Poppins Light"/>
                <a:cs typeface="Poppins Light"/>
                <a:sym typeface="Poppins Light"/>
              </a:defRPr>
            </a:lvl2pPr>
            <a:lvl3pPr marL="1371600" lvl="2" indent="-317500" algn="l">
              <a:lnSpc>
                <a:spcPct val="115000"/>
              </a:lnSpc>
              <a:spcBef>
                <a:spcPts val="0"/>
              </a:spcBef>
              <a:spcAft>
                <a:spcPts val="0"/>
              </a:spcAft>
              <a:buSzPts val="1400"/>
              <a:buChar char="■"/>
              <a:defRPr b="0" i="0">
                <a:latin typeface="Poppins Light"/>
                <a:ea typeface="Poppins Light"/>
                <a:cs typeface="Poppins Light"/>
                <a:sym typeface="Poppins Light"/>
              </a:defRPr>
            </a:lvl3pPr>
            <a:lvl4pPr marL="1828800" lvl="3" indent="-317500" algn="l">
              <a:lnSpc>
                <a:spcPct val="115000"/>
              </a:lnSpc>
              <a:spcBef>
                <a:spcPts val="0"/>
              </a:spcBef>
              <a:spcAft>
                <a:spcPts val="0"/>
              </a:spcAft>
              <a:buSzPts val="1400"/>
              <a:buChar char="●"/>
              <a:defRPr b="0" i="0">
                <a:latin typeface="Poppins Light"/>
                <a:ea typeface="Poppins Light"/>
                <a:cs typeface="Poppins Light"/>
                <a:sym typeface="Poppins Light"/>
              </a:defRPr>
            </a:lvl4pPr>
            <a:lvl5pPr marL="2286000" lvl="4" indent="-317500" algn="l">
              <a:lnSpc>
                <a:spcPct val="115000"/>
              </a:lnSpc>
              <a:spcBef>
                <a:spcPts val="0"/>
              </a:spcBef>
              <a:spcAft>
                <a:spcPts val="0"/>
              </a:spcAft>
              <a:buSzPts val="1400"/>
              <a:buChar char="○"/>
              <a:defRPr b="0" i="0">
                <a:latin typeface="Poppins Light"/>
                <a:ea typeface="Poppins Light"/>
                <a:cs typeface="Poppins Light"/>
                <a:sym typeface="Poppins Light"/>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24" name="Google Shape;24;p28"/>
          <p:cNvSpPr txBox="1"/>
          <p:nvPr/>
        </p:nvSpPr>
        <p:spPr>
          <a:xfrm>
            <a:off x="7708519" y="4844623"/>
            <a:ext cx="1183069" cy="20774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fld id="{00000000-1234-1234-1234-123412341234}" type="slidenum">
              <a:rPr lang="en" sz="750" b="0" i="0" u="none" strike="noStrike" cap="none">
                <a:solidFill>
                  <a:srgbClr val="000000"/>
                </a:solidFill>
                <a:latin typeface="Poppins Light"/>
                <a:ea typeface="Poppins Light"/>
                <a:cs typeface="Poppins Light"/>
                <a:sym typeface="Poppins Light"/>
              </a:rPr>
              <a:t>‹#›</a:t>
            </a:fld>
            <a:endParaRPr sz="750" b="0" i="0" u="none" strike="noStrike" cap="none">
              <a:solidFill>
                <a:srgbClr val="000000"/>
              </a:solidFill>
              <a:latin typeface="Poppins Light"/>
              <a:ea typeface="Poppins Light"/>
              <a:cs typeface="Poppins Light"/>
              <a:sym typeface="Poppins Ligh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5"/>
        <p:cNvGrpSpPr/>
        <p:nvPr/>
      </p:nvGrpSpPr>
      <p:grpSpPr>
        <a:xfrm>
          <a:off x="0" y="0"/>
          <a:ext cx="0" cy="0"/>
          <a:chOff x="0" y="0"/>
          <a:chExt cx="0" cy="0"/>
        </a:xfrm>
      </p:grpSpPr>
      <p:sp>
        <p:nvSpPr>
          <p:cNvPr id="26" name="Google Shape;26;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30"/>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29" name="Google Shape;29;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3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2" name="Google Shape;32;p31"/>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3" name="Google Shape;33;p31"/>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4" name="Google Shape;34;p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3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7" name="Google Shape;37;p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33"/>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0" name="Google Shape;40;p33"/>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41" name="Google Shape;41;p3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
          <p:cNvSpPr txBox="1">
            <a:spLocks noGrp="1"/>
          </p:cNvSpPr>
          <p:nvPr>
            <p:ph type="ctrTitle"/>
          </p:nvPr>
        </p:nvSpPr>
        <p:spPr>
          <a:xfrm>
            <a:off x="311700" y="2062884"/>
            <a:ext cx="8520600" cy="2205359"/>
          </a:xfrm>
          <a:prstGeom prst="rect">
            <a:avLst/>
          </a:prstGeom>
          <a:noFill/>
          <a:ln>
            <a:noFill/>
          </a:ln>
        </p:spPr>
        <p:txBody>
          <a:bodyPr spcFirstLastPara="1" wrap="square" lIns="91425" tIns="91425" rIns="91425" bIns="91425" anchor="b" anchorCtr="0">
            <a:normAutofit fontScale="90000"/>
          </a:bodyPr>
          <a:lstStyle/>
          <a:p>
            <a:pPr marL="0" lvl="0" indent="0" algn="ctr" rtl="0">
              <a:lnSpc>
                <a:spcPct val="100000"/>
              </a:lnSpc>
              <a:spcBef>
                <a:spcPts val="0"/>
              </a:spcBef>
              <a:spcAft>
                <a:spcPts val="0"/>
              </a:spcAft>
              <a:buSzPts val="5200"/>
              <a:buNone/>
            </a:pPr>
            <a:r>
              <a:rPr lang="en" dirty="0"/>
              <a:t>Northeast Tennessee Consortium of School Districts</a:t>
            </a:r>
            <a:br>
              <a:rPr lang="en" dirty="0"/>
            </a:br>
            <a:br>
              <a:rPr lang="en" dirty="0"/>
            </a:br>
            <a:r>
              <a:rPr lang="en" sz="4000" dirty="0"/>
              <a:t>2024</a:t>
            </a:r>
            <a:r>
              <a:rPr lang="en" dirty="0"/>
              <a:t> </a:t>
            </a:r>
            <a:r>
              <a:rPr lang="en" sz="4000" dirty="0"/>
              <a:t>Regional School Readiness Data</a:t>
            </a:r>
            <a:br>
              <a:rPr lang="en" sz="4000" dirty="0"/>
            </a:br>
            <a:br>
              <a:rPr lang="en" sz="4000" dirty="0"/>
            </a:br>
            <a:r>
              <a:rPr lang="en" sz="3100" dirty="0"/>
              <a:t>The </a:t>
            </a:r>
            <a:r>
              <a:rPr lang="en" sz="3100" dirty="0" err="1"/>
              <a:t>Niswonger</a:t>
            </a:r>
            <a:r>
              <a:rPr lang="en" sz="3100" dirty="0"/>
              <a:t> Foundation</a:t>
            </a:r>
            <a:endParaRPr sz="3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pic>
        <p:nvPicPr>
          <p:cNvPr id="116" name="Google Shape;116;p9" title="Total Performance"/>
          <p:cNvPicPr preferRelativeResize="0"/>
          <p:nvPr/>
        </p:nvPicPr>
        <p:blipFill rotWithShape="1">
          <a:blip r:embed="rId3">
            <a:alphaModFix/>
          </a:blip>
          <a:srcRect/>
          <a:stretch/>
        </p:blipFill>
        <p:spPr>
          <a:xfrm>
            <a:off x="659300" y="152400"/>
            <a:ext cx="7825389" cy="483869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Total Performance</a:t>
            </a:r>
            <a:endParaRPr/>
          </a:p>
        </p:txBody>
      </p:sp>
      <p:sp>
        <p:nvSpPr>
          <p:cNvPr id="122" name="Google Shape;122;p10"/>
          <p:cNvSpPr txBox="1">
            <a:spLocks noGrp="1"/>
          </p:cNvSpPr>
          <p:nvPr>
            <p:ph type="body" idx="1"/>
          </p:nvPr>
        </p:nvSpPr>
        <p:spPr>
          <a:xfrm>
            <a:off x="311700" y="3892475"/>
            <a:ext cx="8520600" cy="11223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800"/>
              <a:buNone/>
            </a:pPr>
            <a:r>
              <a:rPr lang="en">
                <a:solidFill>
                  <a:schemeClr val="dk1"/>
                </a:solidFill>
              </a:rPr>
              <a:t>All Data in tables represents only the 5 year old tests (N=4814)</a:t>
            </a:r>
            <a:endParaRPr>
              <a:solidFill>
                <a:schemeClr val="dk1"/>
              </a:solidFill>
            </a:endParaRPr>
          </a:p>
          <a:p>
            <a:pPr marL="0" lvl="0" indent="0" algn="l" rtl="0">
              <a:lnSpc>
                <a:spcPct val="115000"/>
              </a:lnSpc>
              <a:spcBef>
                <a:spcPts val="1200"/>
              </a:spcBef>
              <a:spcAft>
                <a:spcPts val="1200"/>
              </a:spcAft>
              <a:buSzPts val="1800"/>
              <a:buNone/>
            </a:pPr>
            <a:r>
              <a:rPr lang="en">
                <a:solidFill>
                  <a:schemeClr val="dk1"/>
                </a:solidFill>
              </a:rPr>
              <a:t>Raw Score Average=62.9%</a:t>
            </a:r>
            <a:endParaRPr>
              <a:solidFill>
                <a:schemeClr val="dk1"/>
              </a:solidFill>
            </a:endParaRPr>
          </a:p>
        </p:txBody>
      </p:sp>
      <p:graphicFrame>
        <p:nvGraphicFramePr>
          <p:cNvPr id="123" name="Google Shape;123;p10"/>
          <p:cNvGraphicFramePr/>
          <p:nvPr/>
        </p:nvGraphicFramePr>
        <p:xfrm>
          <a:off x="856350" y="1279200"/>
          <a:ext cx="7239000" cy="1584840"/>
        </p:xfrm>
        <a:graphic>
          <a:graphicData uri="http://schemas.openxmlformats.org/drawingml/2006/table">
            <a:tbl>
              <a:tblPr>
                <a:noFill/>
                <a:tableStyleId>{12DB928F-B238-44FF-8F0E-670FC449D3B3}</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solidFill>
                            <a:schemeClr val="dk1"/>
                          </a:solidFill>
                        </a:rPr>
                        <a:t>Performance Category</a:t>
                      </a:r>
                      <a:endParaRPr sz="1400" b="1" u="none" strike="noStrike" cap="none">
                        <a:solidFill>
                          <a:schemeClr val="dk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solidFill>
                            <a:schemeClr val="dk1"/>
                          </a:solidFill>
                        </a:rPr>
                        <a:t>Number</a:t>
                      </a:r>
                      <a:endParaRPr sz="1400" b="1" u="none" strike="noStrike" cap="none">
                        <a:solidFill>
                          <a:schemeClr val="dk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solidFill>
                            <a:schemeClr val="dk1"/>
                          </a:solidFill>
                        </a:rPr>
                        <a:t>Percentage</a:t>
                      </a:r>
                      <a:endParaRPr sz="1400" b="1" u="none" strike="noStrike" cap="none">
                        <a:solidFill>
                          <a:schemeClr val="dk1"/>
                        </a:solidFill>
                      </a:endParaRPr>
                    </a:p>
                  </a:txBody>
                  <a:tcPr marL="91425" marR="91425" marT="91425" marB="91425"/>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rPr>
                        <a:t>Above Gifted Cutoff</a:t>
                      </a:r>
                      <a:endParaRPr sz="1400" u="none" strike="noStrike" cap="none">
                        <a:solidFill>
                          <a:schemeClr val="dk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rPr>
                        <a:t>513</a:t>
                      </a:r>
                      <a:endParaRPr sz="1400" u="none" strike="noStrike" cap="none">
                        <a:solidFill>
                          <a:schemeClr val="dk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rPr>
                        <a:t>11%</a:t>
                      </a:r>
                      <a:endParaRPr sz="1400" u="none" strike="noStrike" cap="none">
                        <a:solidFill>
                          <a:schemeClr val="dk1"/>
                        </a:solidFill>
                      </a:endParaRPr>
                    </a:p>
                  </a:txBody>
                  <a:tcPr marL="91425" marR="91425" marT="91425" marB="91425"/>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rPr>
                        <a:t>Below Delays Cutoff</a:t>
                      </a:r>
                      <a:endParaRPr sz="1400" u="none" strike="noStrike" cap="none">
                        <a:solidFill>
                          <a:schemeClr val="dk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rPr>
                        <a:t>2381</a:t>
                      </a:r>
                      <a:endParaRPr sz="1400" u="none" strike="noStrike" cap="none">
                        <a:solidFill>
                          <a:schemeClr val="dk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rPr>
                        <a:t>49%</a:t>
                      </a:r>
                      <a:endParaRPr sz="1400" u="none" strike="noStrike" cap="none">
                        <a:solidFill>
                          <a:schemeClr val="dk1"/>
                        </a:solidFill>
                      </a:endParaRPr>
                    </a:p>
                  </a:txBody>
                  <a:tcPr marL="91425" marR="91425" marT="91425" marB="91425"/>
                </a:tc>
                <a:extLst>
                  <a:ext uri="{0D108BD9-81ED-4DB2-BD59-A6C34878D82A}">
                    <a16:rowId xmlns:a16="http://schemas.microsoft.com/office/drawing/2014/main" val="10002"/>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rPr>
                        <a:t>Within Normal Limits</a:t>
                      </a:r>
                      <a:endParaRPr sz="1400" u="none" strike="noStrike" cap="none">
                        <a:solidFill>
                          <a:schemeClr val="dk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rPr>
                        <a:t>1920</a:t>
                      </a:r>
                      <a:endParaRPr sz="1400" u="none" strike="noStrike" cap="none">
                        <a:solidFill>
                          <a:schemeClr val="dk1"/>
                        </a:solidFill>
                      </a:endParaRPr>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solidFill>
                            <a:schemeClr val="dk1"/>
                          </a:solidFill>
                        </a:rPr>
                        <a:t>40%</a:t>
                      </a:r>
                      <a:endParaRPr sz="1400" u="none" strike="noStrike" cap="none">
                        <a:solidFill>
                          <a:schemeClr val="dk1"/>
                        </a:solidFill>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32c80d4c2eb_0_1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Physical Development</a:t>
            </a:r>
            <a:endParaRPr/>
          </a:p>
        </p:txBody>
      </p:sp>
      <p:sp>
        <p:nvSpPr>
          <p:cNvPr id="129" name="Google Shape;129;g32c80d4c2eb_0_1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solidFill>
                  <a:schemeClr val="dk1"/>
                </a:solidFill>
              </a:rPr>
              <a:t>Physical Development</a:t>
            </a:r>
            <a:r>
              <a:rPr lang="en" sz="2200">
                <a:solidFill>
                  <a:schemeClr val="dk1"/>
                </a:solidFill>
              </a:rPr>
              <a:t> - the growth and development of both the brain and the body.  </a:t>
            </a:r>
            <a:endParaRPr sz="2200">
              <a:solidFill>
                <a:schemeClr val="dk1"/>
              </a:solidFill>
            </a:endParaRPr>
          </a:p>
          <a:p>
            <a:pPr marL="0" lvl="0" indent="0" algn="l" rtl="0">
              <a:spcBef>
                <a:spcPts val="0"/>
              </a:spcBef>
              <a:spcAft>
                <a:spcPts val="0"/>
              </a:spcAft>
              <a:buClr>
                <a:schemeClr val="dk1"/>
              </a:buClr>
              <a:buSzPts val="1100"/>
              <a:buFont typeface="Arial"/>
              <a:buNone/>
            </a:pPr>
            <a:endParaRPr sz="2200" i="1">
              <a:solidFill>
                <a:schemeClr val="dk1"/>
              </a:solidFill>
            </a:endParaRPr>
          </a:p>
          <a:p>
            <a:pPr marL="0" lvl="0" indent="0" algn="l" rtl="0">
              <a:spcBef>
                <a:spcPts val="0"/>
              </a:spcBef>
              <a:spcAft>
                <a:spcPts val="0"/>
              </a:spcAft>
              <a:buClr>
                <a:schemeClr val="dk1"/>
              </a:buClr>
              <a:buSzPts val="1100"/>
              <a:buFont typeface="Arial"/>
              <a:buNone/>
            </a:pPr>
            <a:r>
              <a:rPr lang="en" sz="2200" u="sng">
                <a:solidFill>
                  <a:schemeClr val="dk1"/>
                </a:solidFill>
              </a:rPr>
              <a:t>Strategies for Parents/Guardians:</a:t>
            </a:r>
            <a:r>
              <a:rPr lang="en" sz="2200">
                <a:solidFill>
                  <a:schemeClr val="dk1"/>
                </a:solidFill>
              </a:rPr>
              <a:t> Work on gross motor skills by standing on one foot for ten seconds, walking backwards, and using their hands to build things with building blocks, Legos, and Play-dough.  Practice drawing shapes such as: an X, square, rectangle, triangle, and diamond.  Practice printing their first and last name.  </a:t>
            </a:r>
            <a:endParaRPr sz="2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pic>
        <p:nvPicPr>
          <p:cNvPr id="134" name="Google Shape;134;p19" title="Chart"/>
          <p:cNvPicPr preferRelativeResize="0"/>
          <p:nvPr/>
        </p:nvPicPr>
        <p:blipFill rotWithShape="1">
          <a:blip r:embed="rId3">
            <a:alphaModFix/>
          </a:blip>
          <a:srcRect/>
          <a:stretch/>
        </p:blipFill>
        <p:spPr>
          <a:xfrm>
            <a:off x="152400" y="152400"/>
            <a:ext cx="7825389" cy="483869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Physical Development Performance</a:t>
            </a:r>
            <a:endParaRPr/>
          </a:p>
        </p:txBody>
      </p:sp>
      <p:graphicFrame>
        <p:nvGraphicFramePr>
          <p:cNvPr id="140" name="Google Shape;140;p18"/>
          <p:cNvGraphicFramePr/>
          <p:nvPr/>
        </p:nvGraphicFramePr>
        <p:xfrm>
          <a:off x="952500" y="1809750"/>
          <a:ext cx="3000000" cy="3000000"/>
        </p:xfrm>
        <a:graphic>
          <a:graphicData uri="http://schemas.openxmlformats.org/drawingml/2006/table">
            <a:tbl>
              <a:tblPr>
                <a:noFill/>
                <a:tableStyleId>{12DB928F-B238-44FF-8F0E-670FC449D3B3}</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Categories</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All</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Above</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Below</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Normal</a:t>
                      </a:r>
                      <a:endParaRPr sz="1400" b="1" u="none" strike="noStrike" cap="none"/>
                    </a:p>
                  </a:txBody>
                  <a:tcPr marL="91425" marR="91425" marT="91425" marB="91425"/>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Above Average</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220</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155</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7</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7</a:t>
                      </a:r>
                      <a:endParaRPr sz="1400" u="none" strike="noStrike" cap="none"/>
                    </a:p>
                  </a:txBody>
                  <a:tcPr marL="91425" marR="91425" marT="91425" marB="91425"/>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Average</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2127</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354</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466</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192</a:t>
                      </a:r>
                      <a:endParaRPr sz="1400" u="none" strike="noStrike" cap="none"/>
                    </a:p>
                  </a:txBody>
                  <a:tcPr marL="91425" marR="91425" marT="91425" marB="91425"/>
                </a:tc>
                <a:extLst>
                  <a:ext uri="{0D108BD9-81ED-4DB2-BD59-A6C34878D82A}">
                    <a16:rowId xmlns:a16="http://schemas.microsoft.com/office/drawing/2014/main" val="10002"/>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Below Average</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2469</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4</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1908</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1721</a:t>
                      </a:r>
                      <a:endParaRPr sz="1400" u="none" strike="noStrike" cap="none"/>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g32c80d4c2eb_0_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Language Development</a:t>
            </a:r>
            <a:endParaRPr/>
          </a:p>
        </p:txBody>
      </p:sp>
      <p:sp>
        <p:nvSpPr>
          <p:cNvPr id="146" name="Google Shape;146;g32c80d4c2eb_0_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200" b="1" i="1">
                <a:solidFill>
                  <a:schemeClr val="dk1"/>
                </a:solidFill>
              </a:rPr>
              <a:t>Language Development </a:t>
            </a:r>
            <a:r>
              <a:rPr lang="en" sz="2200">
                <a:solidFill>
                  <a:schemeClr val="dk1"/>
                </a:solidFill>
              </a:rPr>
              <a:t>- the process by which children learn to understand and communicate using language.</a:t>
            </a:r>
            <a:endParaRPr sz="2200">
              <a:solidFill>
                <a:schemeClr val="dk1"/>
              </a:solidFill>
            </a:endParaRPr>
          </a:p>
          <a:p>
            <a:pPr marL="0" lvl="0" indent="0" algn="l" rtl="0">
              <a:spcBef>
                <a:spcPts val="0"/>
              </a:spcBef>
              <a:spcAft>
                <a:spcPts val="0"/>
              </a:spcAft>
              <a:buClr>
                <a:schemeClr val="dk1"/>
              </a:buClr>
              <a:buSzPts val="1100"/>
              <a:buFont typeface="Arial"/>
              <a:buNone/>
            </a:pPr>
            <a:endParaRPr sz="2200">
              <a:solidFill>
                <a:schemeClr val="dk1"/>
              </a:solidFill>
            </a:endParaRPr>
          </a:p>
          <a:p>
            <a:pPr marL="0" lvl="0" indent="0" algn="l" rtl="0">
              <a:spcBef>
                <a:spcPts val="0"/>
              </a:spcBef>
              <a:spcAft>
                <a:spcPts val="0"/>
              </a:spcAft>
              <a:buClr>
                <a:schemeClr val="dk1"/>
              </a:buClr>
              <a:buSzPts val="1100"/>
              <a:buFont typeface="Arial"/>
              <a:buNone/>
            </a:pPr>
            <a:r>
              <a:rPr lang="en" sz="2200" u="sng">
                <a:solidFill>
                  <a:schemeClr val="dk1"/>
                </a:solidFill>
              </a:rPr>
              <a:t>Strategies for Parents/Guardians:</a:t>
            </a:r>
            <a:r>
              <a:rPr lang="en" sz="2200">
                <a:solidFill>
                  <a:schemeClr val="dk1"/>
                </a:solidFill>
              </a:rPr>
              <a:t> Discuss things they see, hear, and touch.  Encourage them to speak in complete sentences that are at least five words.  Practice identifying things around them such as: objects in the home, cooking utensils, and parts of the body (thumbs, fingernails, chin, chest, elbows, and shoulders).  </a:t>
            </a:r>
            <a:endParaRPr sz="22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pic>
        <p:nvPicPr>
          <p:cNvPr id="151" name="Google Shape;151;p21" title="Chart"/>
          <p:cNvPicPr preferRelativeResize="0"/>
          <p:nvPr/>
        </p:nvPicPr>
        <p:blipFill rotWithShape="1">
          <a:blip r:embed="rId3">
            <a:alphaModFix/>
          </a:blip>
          <a:srcRect/>
          <a:stretch/>
        </p:blipFill>
        <p:spPr>
          <a:xfrm>
            <a:off x="152400" y="152400"/>
            <a:ext cx="7825389" cy="4838699"/>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Language Development Performance</a:t>
            </a:r>
            <a:endParaRPr/>
          </a:p>
        </p:txBody>
      </p:sp>
      <p:graphicFrame>
        <p:nvGraphicFramePr>
          <p:cNvPr id="157" name="Google Shape;157;p20"/>
          <p:cNvGraphicFramePr/>
          <p:nvPr/>
        </p:nvGraphicFramePr>
        <p:xfrm>
          <a:off x="952500" y="1809750"/>
          <a:ext cx="3000000" cy="3000000"/>
        </p:xfrm>
        <a:graphic>
          <a:graphicData uri="http://schemas.openxmlformats.org/drawingml/2006/table">
            <a:tbl>
              <a:tblPr>
                <a:noFill/>
                <a:tableStyleId>{12DB928F-B238-44FF-8F0E-670FC449D3B3}</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Categories</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All</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Above</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Below</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Normal</a:t>
                      </a:r>
                      <a:endParaRPr sz="1400" b="1" u="none" strike="noStrike" cap="none"/>
                    </a:p>
                  </a:txBody>
                  <a:tcPr marL="91425" marR="91425" marT="91425" marB="91425"/>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Above Average</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1639</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379</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416</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116</a:t>
                      </a:r>
                      <a:endParaRPr sz="1400" u="none" strike="noStrike" cap="none"/>
                    </a:p>
                  </a:txBody>
                  <a:tcPr marL="91425" marR="91425" marT="91425" marB="91425"/>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Average</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1805</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130</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836</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130</a:t>
                      </a:r>
                      <a:endParaRPr sz="1400" u="none" strike="noStrike" cap="none"/>
                    </a:p>
                  </a:txBody>
                  <a:tcPr marL="91425" marR="91425" marT="91425" marB="91425"/>
                </a:tc>
                <a:extLst>
                  <a:ext uri="{0D108BD9-81ED-4DB2-BD59-A6C34878D82A}">
                    <a16:rowId xmlns:a16="http://schemas.microsoft.com/office/drawing/2014/main" val="10002"/>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Below Average</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1307</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249</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1129</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1674</a:t>
                      </a:r>
                      <a:endParaRPr sz="1400" u="none" strike="noStrike" cap="none"/>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g32c80d4c2eb_0_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Cognitive Development</a:t>
            </a:r>
            <a:endParaRPr/>
          </a:p>
        </p:txBody>
      </p:sp>
      <p:sp>
        <p:nvSpPr>
          <p:cNvPr id="163" name="Google Shape;163;g32c80d4c2eb_0_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i="1">
                <a:solidFill>
                  <a:schemeClr val="dk1"/>
                </a:solidFill>
              </a:rPr>
              <a:t>Cognitive Development </a:t>
            </a:r>
            <a:r>
              <a:rPr lang="en" sz="2200">
                <a:solidFill>
                  <a:schemeClr val="dk1"/>
                </a:solidFill>
              </a:rPr>
              <a:t>- the process by which children learn, think, and solve problems. </a:t>
            </a:r>
            <a:endParaRPr sz="2200">
              <a:solidFill>
                <a:schemeClr val="dk1"/>
              </a:solidFill>
            </a:endParaRPr>
          </a:p>
          <a:p>
            <a:pPr marL="0" lvl="0" indent="0" algn="l" rtl="0">
              <a:spcBef>
                <a:spcPts val="0"/>
              </a:spcBef>
              <a:spcAft>
                <a:spcPts val="0"/>
              </a:spcAft>
              <a:buClr>
                <a:schemeClr val="dk1"/>
              </a:buClr>
              <a:buSzPts val="1100"/>
              <a:buFont typeface="Arial"/>
              <a:buNone/>
            </a:pPr>
            <a:endParaRPr sz="2200">
              <a:solidFill>
                <a:schemeClr val="dk1"/>
              </a:solidFill>
            </a:endParaRPr>
          </a:p>
          <a:p>
            <a:pPr marL="0" lvl="0" indent="0" algn="l" rtl="0">
              <a:spcBef>
                <a:spcPts val="0"/>
              </a:spcBef>
              <a:spcAft>
                <a:spcPts val="0"/>
              </a:spcAft>
              <a:buClr>
                <a:schemeClr val="dk1"/>
              </a:buClr>
              <a:buSzPts val="1100"/>
              <a:buFont typeface="Arial"/>
              <a:buNone/>
            </a:pPr>
            <a:r>
              <a:rPr lang="en" sz="2200" u="sng">
                <a:solidFill>
                  <a:schemeClr val="dk1"/>
                </a:solidFill>
              </a:rPr>
              <a:t>Strategies for Parents/Guardians:</a:t>
            </a:r>
            <a:r>
              <a:rPr lang="en" sz="2200">
                <a:solidFill>
                  <a:schemeClr val="dk1"/>
                </a:solidFill>
              </a:rPr>
              <a:t>  Practice knowing personal information (first/last name, age, birthday (month/day), telephone number, and address).  Practice reciting and identifying the alphabet (in and out of letter order), sort objects by color, size, and shape, count from 1-30, and immerse them in books by reading to them, identifying front/back of the book, and showing them that text progresses from left to right and top to bottom. </a:t>
            </a:r>
            <a:endParaRPr sz="22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pic>
        <p:nvPicPr>
          <p:cNvPr id="168" name="Google Shape;168;p23" title="Chart"/>
          <p:cNvPicPr preferRelativeResize="0"/>
          <p:nvPr/>
        </p:nvPicPr>
        <p:blipFill rotWithShape="1">
          <a:blip r:embed="rId3">
            <a:alphaModFix/>
          </a:blip>
          <a:srcRect/>
          <a:stretch/>
        </p:blipFill>
        <p:spPr>
          <a:xfrm>
            <a:off x="152400" y="152400"/>
            <a:ext cx="7825389" cy="48386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School Readiness Definition</a:t>
            </a:r>
            <a:endParaRPr/>
          </a:p>
        </p:txBody>
      </p:sp>
      <p:sp>
        <p:nvSpPr>
          <p:cNvPr id="69" name="Google Shape;69;p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sz="2000">
                <a:solidFill>
                  <a:schemeClr val="dk1"/>
                </a:solidFill>
                <a:latin typeface="Calibri"/>
                <a:ea typeface="Calibri"/>
                <a:cs typeface="Calibri"/>
                <a:sym typeface="Calibri"/>
              </a:rPr>
              <a:t>Progress toward readiness begins at birth and is influenced by families and friends, early care and education providers, and the community.</a:t>
            </a:r>
            <a:endParaRPr sz="2000">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100"/>
              <a:buFont typeface="Arial"/>
              <a:buNone/>
            </a:pPr>
            <a:endParaRPr sz="2000">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100"/>
              <a:buFont typeface="Arial"/>
              <a:buNone/>
            </a:pPr>
            <a:r>
              <a:rPr lang="en" sz="2000">
                <a:solidFill>
                  <a:schemeClr val="dk1"/>
                </a:solidFill>
                <a:latin typeface="Calibri"/>
                <a:ea typeface="Calibri"/>
                <a:cs typeface="Calibri"/>
                <a:sym typeface="Calibri"/>
              </a:rPr>
              <a:t>A ready child is prepared physically, emotionally, socially, and intellectually. This means that each child enters school ready to participate in and benefit from early learning experiences that best promote the child’s success so that they are eager and excited to learn.</a:t>
            </a:r>
            <a:endParaRPr sz="2000">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100"/>
              <a:buFont typeface="Arial"/>
              <a:buNone/>
            </a:pPr>
            <a:endParaRPr sz="2000">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ts val="1100"/>
              <a:buFont typeface="Arial"/>
              <a:buNone/>
            </a:pPr>
            <a:r>
              <a:rPr lang="en" sz="2000">
                <a:solidFill>
                  <a:schemeClr val="dk1"/>
                </a:solidFill>
                <a:latin typeface="Calibri"/>
                <a:ea typeface="Calibri"/>
                <a:cs typeface="Calibri"/>
                <a:sym typeface="Calibri"/>
              </a:rPr>
              <a:t>There are five developmental areas for readiness: approaches to learning; physical development; language and literacy; social and personal competency; and cognition/math.</a:t>
            </a:r>
            <a:endParaRPr sz="2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Academic/Cognitive Performance</a:t>
            </a:r>
            <a:endParaRPr/>
          </a:p>
        </p:txBody>
      </p:sp>
      <p:graphicFrame>
        <p:nvGraphicFramePr>
          <p:cNvPr id="174" name="Google Shape;174;p22"/>
          <p:cNvGraphicFramePr/>
          <p:nvPr/>
        </p:nvGraphicFramePr>
        <p:xfrm>
          <a:off x="952500" y="1809750"/>
          <a:ext cx="3000000" cy="3000000"/>
        </p:xfrm>
        <a:graphic>
          <a:graphicData uri="http://schemas.openxmlformats.org/drawingml/2006/table">
            <a:tbl>
              <a:tblPr>
                <a:noFill/>
                <a:tableStyleId>{12DB928F-B238-44FF-8F0E-670FC449D3B3}</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 Categories</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All</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Above</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Below</a:t>
                      </a:r>
                      <a:endParaRPr sz="1400" b="1"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b="1" u="none" strike="noStrike" cap="none"/>
                        <a:t>Normal</a:t>
                      </a:r>
                      <a:endParaRPr sz="1400" b="1" u="none" strike="noStrike" cap="none"/>
                    </a:p>
                  </a:txBody>
                  <a:tcPr marL="91425" marR="91425" marT="91425" marB="91425"/>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Above Average</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341</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306</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0</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35</a:t>
                      </a:r>
                      <a:endParaRPr sz="1400" u="none" strike="noStrike" cap="none"/>
                    </a:p>
                  </a:txBody>
                  <a:tcPr marL="91425" marR="91425" marT="91425" marB="91425"/>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Average</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1461</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207</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15</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1238</a:t>
                      </a:r>
                      <a:endParaRPr sz="1400" u="none" strike="noStrike" cap="none"/>
                    </a:p>
                  </a:txBody>
                  <a:tcPr marL="91425" marR="91425" marT="91425" marB="91425"/>
                </a:tc>
                <a:extLst>
                  <a:ext uri="{0D108BD9-81ED-4DB2-BD59-A6C34878D82A}">
                    <a16:rowId xmlns:a16="http://schemas.microsoft.com/office/drawing/2014/main" val="10002"/>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Below Average</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3012</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0</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2366</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t>647</a:t>
                      </a:r>
                      <a:endParaRPr sz="1400" u="none" strike="noStrike" cap="none"/>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Clr>
                <a:schemeClr val="dk1"/>
              </a:buClr>
              <a:buSzPts val="1100"/>
              <a:buFont typeface="Arial"/>
              <a:buNone/>
            </a:pPr>
            <a:r>
              <a:rPr lang="en" sz="2500">
                <a:latin typeface="Calibri"/>
                <a:ea typeface="Calibri"/>
                <a:cs typeface="Calibri"/>
                <a:sym typeface="Calibri"/>
              </a:rPr>
              <a:t>Examples of these areas include but are not limited to:</a:t>
            </a:r>
            <a:endParaRPr sz="2500"/>
          </a:p>
        </p:txBody>
      </p:sp>
      <p:sp>
        <p:nvSpPr>
          <p:cNvPr id="75" name="Google Shape;7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fontScale="92500" lnSpcReduction="20000"/>
          </a:bodyPr>
          <a:lstStyle/>
          <a:p>
            <a:pPr marL="0" lvl="0" indent="0" algn="l" rtl="0">
              <a:lnSpc>
                <a:spcPct val="100000"/>
              </a:lnSpc>
              <a:spcBef>
                <a:spcPts val="0"/>
              </a:spcBef>
              <a:spcAft>
                <a:spcPts val="0"/>
              </a:spcAft>
              <a:buClr>
                <a:schemeClr val="dk1"/>
              </a:buClr>
              <a:buSzPct val="91666"/>
              <a:buFont typeface="Arial"/>
              <a:buNone/>
            </a:pPr>
            <a:endParaRPr sz="1200">
              <a:solidFill>
                <a:schemeClr val="dk1"/>
              </a:solidFill>
              <a:latin typeface="Calibri"/>
              <a:ea typeface="Calibri"/>
              <a:cs typeface="Calibri"/>
              <a:sym typeface="Calibri"/>
            </a:endParaRPr>
          </a:p>
          <a:p>
            <a:pPr marL="0" lvl="0" indent="0" algn="l" rtl="0">
              <a:lnSpc>
                <a:spcPct val="100000"/>
              </a:lnSpc>
              <a:spcBef>
                <a:spcPts val="0"/>
              </a:spcBef>
              <a:spcAft>
                <a:spcPts val="0"/>
              </a:spcAft>
              <a:buClr>
                <a:schemeClr val="dk1"/>
              </a:buClr>
              <a:buSzPct val="91666"/>
              <a:buFont typeface="Arial"/>
              <a:buNone/>
            </a:pPr>
            <a:endParaRPr sz="1200">
              <a:solidFill>
                <a:schemeClr val="dk1"/>
              </a:solidFill>
              <a:latin typeface="Calibri"/>
              <a:ea typeface="Calibri"/>
              <a:cs typeface="Calibri"/>
              <a:sym typeface="Calibri"/>
            </a:endParaRPr>
          </a:p>
          <a:p>
            <a:pPr marL="457200" lvl="0" indent="-347344" algn="l" rtl="0">
              <a:lnSpc>
                <a:spcPct val="100000"/>
              </a:lnSpc>
              <a:spcBef>
                <a:spcPts val="0"/>
              </a:spcBef>
              <a:spcAft>
                <a:spcPts val="0"/>
              </a:spcAft>
              <a:buClr>
                <a:schemeClr val="dk1"/>
              </a:buClr>
              <a:buSzPct val="100000"/>
              <a:buFont typeface="Calibri"/>
              <a:buAutoNum type="arabicPeriod"/>
            </a:pPr>
            <a:r>
              <a:rPr lang="en" sz="2200" u="sng">
                <a:solidFill>
                  <a:schemeClr val="dk1"/>
                </a:solidFill>
                <a:latin typeface="Calibri"/>
                <a:ea typeface="Calibri"/>
                <a:cs typeface="Calibri"/>
                <a:sym typeface="Calibri"/>
              </a:rPr>
              <a:t>Approaches to learning:</a:t>
            </a:r>
            <a:r>
              <a:rPr lang="en" sz="2200">
                <a:solidFill>
                  <a:schemeClr val="dk1"/>
                </a:solidFill>
                <a:latin typeface="Calibri"/>
                <a:ea typeface="Calibri"/>
                <a:cs typeface="Calibri"/>
                <a:sym typeface="Calibri"/>
              </a:rPr>
              <a:t> Concepts of print, letter recognition, and number sense, phonological and sound awareness, problem solving and critical thinking</a:t>
            </a:r>
            <a:endParaRPr sz="2200">
              <a:solidFill>
                <a:schemeClr val="dk1"/>
              </a:solidFill>
              <a:latin typeface="Calibri"/>
              <a:ea typeface="Calibri"/>
              <a:cs typeface="Calibri"/>
              <a:sym typeface="Calibri"/>
            </a:endParaRPr>
          </a:p>
          <a:p>
            <a:pPr marL="457200" lvl="0" indent="-347344" algn="l" rtl="0">
              <a:lnSpc>
                <a:spcPct val="100000"/>
              </a:lnSpc>
              <a:spcBef>
                <a:spcPts val="0"/>
              </a:spcBef>
              <a:spcAft>
                <a:spcPts val="0"/>
              </a:spcAft>
              <a:buClr>
                <a:schemeClr val="dk1"/>
              </a:buClr>
              <a:buSzPct val="100000"/>
              <a:buFont typeface="Calibri"/>
              <a:buAutoNum type="arabicPeriod"/>
            </a:pPr>
            <a:r>
              <a:rPr lang="en" sz="2200" u="sng">
                <a:solidFill>
                  <a:schemeClr val="dk1"/>
                </a:solidFill>
                <a:latin typeface="Calibri"/>
                <a:ea typeface="Calibri"/>
                <a:cs typeface="Calibri"/>
                <a:sym typeface="Calibri"/>
              </a:rPr>
              <a:t>Physical development:</a:t>
            </a:r>
            <a:r>
              <a:rPr lang="en" sz="2200">
                <a:solidFill>
                  <a:schemeClr val="dk1"/>
                </a:solidFill>
                <a:latin typeface="Calibri"/>
                <a:ea typeface="Calibri"/>
                <a:cs typeface="Calibri"/>
                <a:sym typeface="Calibri"/>
              </a:rPr>
              <a:t> Taking care of personal needs (restroom, eating, etc), monitoring personal space and risks, fine motor skills</a:t>
            </a:r>
            <a:endParaRPr sz="2200">
              <a:solidFill>
                <a:schemeClr val="dk1"/>
              </a:solidFill>
              <a:latin typeface="Calibri"/>
              <a:ea typeface="Calibri"/>
              <a:cs typeface="Calibri"/>
              <a:sym typeface="Calibri"/>
            </a:endParaRPr>
          </a:p>
          <a:p>
            <a:pPr marL="457200" lvl="0" indent="-347344" algn="l" rtl="0">
              <a:lnSpc>
                <a:spcPct val="100000"/>
              </a:lnSpc>
              <a:spcBef>
                <a:spcPts val="0"/>
              </a:spcBef>
              <a:spcAft>
                <a:spcPts val="0"/>
              </a:spcAft>
              <a:buClr>
                <a:schemeClr val="dk1"/>
              </a:buClr>
              <a:buSzPct val="100000"/>
              <a:buFont typeface="Calibri"/>
              <a:buAutoNum type="arabicPeriod"/>
            </a:pPr>
            <a:r>
              <a:rPr lang="en" sz="2200" u="sng">
                <a:solidFill>
                  <a:schemeClr val="dk1"/>
                </a:solidFill>
                <a:latin typeface="Calibri"/>
                <a:ea typeface="Calibri"/>
                <a:cs typeface="Calibri"/>
                <a:sym typeface="Calibri"/>
              </a:rPr>
              <a:t>Language and literacy: </a:t>
            </a:r>
            <a:r>
              <a:rPr lang="en" sz="2200">
                <a:solidFill>
                  <a:schemeClr val="dk1"/>
                </a:solidFill>
                <a:latin typeface="Calibri"/>
                <a:ea typeface="Calibri"/>
                <a:cs typeface="Calibri"/>
                <a:sym typeface="Calibri"/>
              </a:rPr>
              <a:t>Conversation skills and the ability to build relationships, listening, speaking, reading and writing </a:t>
            </a:r>
            <a:endParaRPr sz="2200">
              <a:solidFill>
                <a:schemeClr val="dk1"/>
              </a:solidFill>
              <a:latin typeface="Calibri"/>
              <a:ea typeface="Calibri"/>
              <a:cs typeface="Calibri"/>
              <a:sym typeface="Calibri"/>
            </a:endParaRPr>
          </a:p>
          <a:p>
            <a:pPr marL="457200" lvl="0" indent="-347344" algn="l" rtl="0">
              <a:lnSpc>
                <a:spcPct val="100000"/>
              </a:lnSpc>
              <a:spcBef>
                <a:spcPts val="0"/>
              </a:spcBef>
              <a:spcAft>
                <a:spcPts val="0"/>
              </a:spcAft>
              <a:buClr>
                <a:schemeClr val="dk1"/>
              </a:buClr>
              <a:buSzPct val="100000"/>
              <a:buFont typeface="Calibri"/>
              <a:buAutoNum type="arabicPeriod"/>
            </a:pPr>
            <a:r>
              <a:rPr lang="en" sz="2200" u="sng">
                <a:solidFill>
                  <a:schemeClr val="dk1"/>
                </a:solidFill>
                <a:latin typeface="Calibri"/>
                <a:ea typeface="Calibri"/>
                <a:cs typeface="Calibri"/>
                <a:sym typeface="Calibri"/>
              </a:rPr>
              <a:t>Social and personal competency:</a:t>
            </a:r>
            <a:r>
              <a:rPr lang="en" sz="2200">
                <a:solidFill>
                  <a:schemeClr val="dk1"/>
                </a:solidFill>
                <a:latin typeface="Calibri"/>
                <a:ea typeface="Calibri"/>
                <a:cs typeface="Calibri"/>
                <a:sym typeface="Calibri"/>
              </a:rPr>
              <a:t> Emotional control, self-awareness, and empathy for others, Endurance, perseverance, and cooperative play</a:t>
            </a:r>
            <a:endParaRPr sz="2200">
              <a:solidFill>
                <a:schemeClr val="dk1"/>
              </a:solidFill>
              <a:latin typeface="Calibri"/>
              <a:ea typeface="Calibri"/>
              <a:cs typeface="Calibri"/>
              <a:sym typeface="Calibri"/>
            </a:endParaRPr>
          </a:p>
          <a:p>
            <a:pPr marL="457200" lvl="0" indent="-347344" algn="l" rtl="0">
              <a:lnSpc>
                <a:spcPct val="100000"/>
              </a:lnSpc>
              <a:spcBef>
                <a:spcPts val="0"/>
              </a:spcBef>
              <a:spcAft>
                <a:spcPts val="0"/>
              </a:spcAft>
              <a:buClr>
                <a:schemeClr val="dk1"/>
              </a:buClr>
              <a:buSzPct val="100000"/>
              <a:buFont typeface="Calibri"/>
              <a:buAutoNum type="arabicPeriod"/>
            </a:pPr>
            <a:r>
              <a:rPr lang="en" sz="2200" u="sng">
                <a:solidFill>
                  <a:schemeClr val="dk1"/>
                </a:solidFill>
                <a:latin typeface="Calibri"/>
                <a:ea typeface="Calibri"/>
                <a:cs typeface="Calibri"/>
                <a:sym typeface="Calibri"/>
              </a:rPr>
              <a:t>Cognition/math: </a:t>
            </a:r>
            <a:r>
              <a:rPr lang="en" sz="2200">
                <a:solidFill>
                  <a:schemeClr val="dk1"/>
                </a:solidFill>
                <a:latin typeface="Calibri"/>
                <a:ea typeface="Calibri"/>
                <a:cs typeface="Calibri"/>
                <a:sym typeface="Calibri"/>
              </a:rPr>
              <a:t>Sustained attention, information processing, working memory, and pattern recognition</a:t>
            </a:r>
            <a:endParaRPr sz="2200">
              <a:solidFill>
                <a:schemeClr val="dk1"/>
              </a:solidFill>
              <a:latin typeface="Calibri"/>
              <a:ea typeface="Calibri"/>
              <a:cs typeface="Calibri"/>
              <a:sym typeface="Calibri"/>
            </a:endParaRPr>
          </a:p>
          <a:p>
            <a:pPr marL="0" lvl="0" indent="0" algn="l" rtl="0">
              <a:lnSpc>
                <a:spcPct val="115000"/>
              </a:lnSpc>
              <a:spcBef>
                <a:spcPts val="0"/>
              </a:spcBef>
              <a:spcAft>
                <a:spcPts val="1200"/>
              </a:spcAft>
              <a:buSzPct val="108108"/>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g32c80d4c2eb_0_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Brigance Early Childhood Screens III</a:t>
            </a:r>
            <a:endParaRPr/>
          </a:p>
        </p:txBody>
      </p:sp>
      <p:sp>
        <p:nvSpPr>
          <p:cNvPr id="81" name="Google Shape;81;g32c80d4c2eb_0_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Clr>
                <a:schemeClr val="dk1"/>
              </a:buClr>
              <a:buSzPct val="61111"/>
              <a:buFont typeface="Arial"/>
              <a:buNone/>
            </a:pPr>
            <a:r>
              <a:rPr lang="en">
                <a:solidFill>
                  <a:schemeClr val="dk1"/>
                </a:solidFill>
              </a:rPr>
              <a:t>The selected screener is the Brigance Early Childhood Screens III. It is used to</a:t>
            </a:r>
            <a:endParaRPr>
              <a:solidFill>
                <a:schemeClr val="dk1"/>
              </a:solidFill>
            </a:endParaRPr>
          </a:p>
          <a:p>
            <a:pPr marL="0" lvl="0" indent="0" algn="l" rtl="0">
              <a:spcBef>
                <a:spcPts val="0"/>
              </a:spcBef>
              <a:spcAft>
                <a:spcPts val="0"/>
              </a:spcAft>
              <a:buNone/>
            </a:pPr>
            <a:r>
              <a:rPr lang="en">
                <a:solidFill>
                  <a:schemeClr val="dk1"/>
                </a:solidFill>
              </a:rPr>
              <a:t>accurately screen skills that are critical predictors of school success, including physical development, language, academic/cognitive, self-help, and social-emotional skills. The assessments are aligned to early learning standards and TN State Standards for children from birth to age 6. Results provide both norm and criterion referenced outcomes. Online data management allows for meeting reporting requirements with normed data and include parent observation forms and involvement resources for early learning.</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rPr>
              <a:t>Screening can serve as the first step in assessing a child’s school readiness, providing a snapshot of a child’s mastery of early developmental and academic skills. Screening also enables educators to readily identify children who may be developmentally delayed and children who may be developmentally advanced and, therefore, can support any intervention that might be needed.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pic>
        <p:nvPicPr>
          <p:cNvPr id="87" name="Google Shape;87;p4" descr="A calendar with text and images&#10;&#10;Description automatically generated with medium confidence"/>
          <p:cNvPicPr preferRelativeResize="0"/>
          <p:nvPr/>
        </p:nvPicPr>
        <p:blipFill rotWithShape="1">
          <a:blip r:embed="rId3">
            <a:alphaModFix/>
          </a:blip>
          <a:srcRect/>
          <a:stretch/>
        </p:blipFill>
        <p:spPr>
          <a:xfrm>
            <a:off x="558306" y="564811"/>
            <a:ext cx="8350615" cy="400232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3" name="Google Shape;93;p5"/>
          <p:cNvPicPr preferRelativeResize="0"/>
          <p:nvPr/>
        </p:nvPicPr>
        <p:blipFill rotWithShape="1">
          <a:blip r:embed="rId3">
            <a:alphaModFix/>
          </a:blip>
          <a:srcRect/>
          <a:stretch/>
        </p:blipFill>
        <p:spPr>
          <a:xfrm>
            <a:off x="892673" y="143506"/>
            <a:ext cx="7363376" cy="450697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99" name="Google Shape;99;p6"/>
          <p:cNvPicPr preferRelativeResize="0"/>
          <p:nvPr/>
        </p:nvPicPr>
        <p:blipFill rotWithShape="1">
          <a:blip r:embed="rId3">
            <a:alphaModFix/>
          </a:blip>
          <a:srcRect/>
          <a:stretch/>
        </p:blipFill>
        <p:spPr>
          <a:xfrm>
            <a:off x="1363058" y="172002"/>
            <a:ext cx="6647727" cy="451995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Overall Numbers for Fall 2024 Screening</a:t>
            </a:r>
            <a:endParaRPr/>
          </a:p>
        </p:txBody>
      </p:sp>
      <p:sp>
        <p:nvSpPr>
          <p:cNvPr id="105" name="Google Shape;105;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457200" lvl="0" indent="-368300" algn="l" rtl="0">
              <a:lnSpc>
                <a:spcPct val="115000"/>
              </a:lnSpc>
              <a:spcBef>
                <a:spcPts val="0"/>
              </a:spcBef>
              <a:spcAft>
                <a:spcPts val="0"/>
              </a:spcAft>
              <a:buClr>
                <a:schemeClr val="dk1"/>
              </a:buClr>
              <a:buSzPts val="2200"/>
              <a:buChar char="●"/>
            </a:pPr>
            <a:r>
              <a:rPr lang="en" sz="2200">
                <a:solidFill>
                  <a:schemeClr val="dk1"/>
                </a:solidFill>
              </a:rPr>
              <a:t>School Districts Participating=17</a:t>
            </a:r>
            <a:endParaRPr sz="2200">
              <a:solidFill>
                <a:schemeClr val="dk1"/>
              </a:solidFill>
            </a:endParaRPr>
          </a:p>
          <a:p>
            <a:pPr marL="457200" lvl="0" indent="0" algn="l" rtl="0">
              <a:lnSpc>
                <a:spcPct val="115000"/>
              </a:lnSpc>
              <a:spcBef>
                <a:spcPts val="1200"/>
              </a:spcBef>
              <a:spcAft>
                <a:spcPts val="0"/>
              </a:spcAft>
              <a:buSzPts val="1800"/>
              <a:buNone/>
            </a:pPr>
            <a:endParaRPr sz="2200">
              <a:solidFill>
                <a:schemeClr val="dk1"/>
              </a:solidFill>
            </a:endParaRPr>
          </a:p>
          <a:p>
            <a:pPr marL="457200" lvl="0" indent="-368300" algn="l" rtl="0">
              <a:lnSpc>
                <a:spcPct val="115000"/>
              </a:lnSpc>
              <a:spcBef>
                <a:spcPts val="1200"/>
              </a:spcBef>
              <a:spcAft>
                <a:spcPts val="0"/>
              </a:spcAft>
              <a:buClr>
                <a:schemeClr val="dk1"/>
              </a:buClr>
              <a:buSzPts val="2200"/>
              <a:buChar char="●"/>
            </a:pPr>
            <a:r>
              <a:rPr lang="en" sz="2200">
                <a:solidFill>
                  <a:schemeClr val="dk1"/>
                </a:solidFill>
              </a:rPr>
              <a:t>Schools Participating=105</a:t>
            </a:r>
            <a:endParaRPr sz="2200">
              <a:solidFill>
                <a:schemeClr val="dk1"/>
              </a:solidFill>
            </a:endParaRPr>
          </a:p>
          <a:p>
            <a:pPr marL="457200" lvl="0" indent="0" algn="l" rtl="0">
              <a:lnSpc>
                <a:spcPct val="115000"/>
              </a:lnSpc>
              <a:spcBef>
                <a:spcPts val="1200"/>
              </a:spcBef>
              <a:spcAft>
                <a:spcPts val="0"/>
              </a:spcAft>
              <a:buSzPts val="1800"/>
              <a:buNone/>
            </a:pPr>
            <a:endParaRPr sz="2200">
              <a:solidFill>
                <a:schemeClr val="dk1"/>
              </a:solidFill>
            </a:endParaRPr>
          </a:p>
          <a:p>
            <a:pPr marL="457200" lvl="0" indent="-368300" algn="l" rtl="0">
              <a:lnSpc>
                <a:spcPct val="115000"/>
              </a:lnSpc>
              <a:spcBef>
                <a:spcPts val="1200"/>
              </a:spcBef>
              <a:spcAft>
                <a:spcPts val="0"/>
              </a:spcAft>
              <a:buClr>
                <a:schemeClr val="dk1"/>
              </a:buClr>
              <a:buSzPts val="2200"/>
              <a:buChar char="●"/>
            </a:pPr>
            <a:r>
              <a:rPr lang="en" sz="2200">
                <a:solidFill>
                  <a:schemeClr val="dk1"/>
                </a:solidFill>
              </a:rPr>
              <a:t>Number of Students Screened=5,011 </a:t>
            </a:r>
            <a:endParaRPr sz="2200">
              <a:solidFill>
                <a:schemeClr val="dk1"/>
              </a:solidFill>
            </a:endParaRPr>
          </a:p>
          <a:p>
            <a:pPr marL="0" lvl="0" indent="0" algn="l" rtl="0">
              <a:lnSpc>
                <a:spcPct val="115000"/>
              </a:lnSpc>
              <a:spcBef>
                <a:spcPts val="1200"/>
              </a:spcBef>
              <a:spcAft>
                <a:spcPts val="1200"/>
              </a:spcAft>
              <a:buSzPts val="1800"/>
              <a:buNone/>
            </a:pPr>
            <a:endParaRPr>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Noticings</a:t>
            </a:r>
            <a:endParaRPr/>
          </a:p>
        </p:txBody>
      </p:sp>
      <p:sp>
        <p:nvSpPr>
          <p:cNvPr id="111" name="Google Shape;111;p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lnSpcReduction="10000"/>
          </a:bodyPr>
          <a:lstStyle/>
          <a:p>
            <a:pPr marL="0" lvl="0" indent="0" algn="l" rtl="0">
              <a:lnSpc>
                <a:spcPct val="115000"/>
              </a:lnSpc>
              <a:spcBef>
                <a:spcPts val="0"/>
              </a:spcBef>
              <a:spcAft>
                <a:spcPts val="0"/>
              </a:spcAft>
              <a:buSzPts val="1800"/>
              <a:buNone/>
            </a:pPr>
            <a:endParaRPr sz="1800">
              <a:solidFill>
                <a:schemeClr val="dk1"/>
              </a:solidFill>
            </a:endParaRPr>
          </a:p>
          <a:p>
            <a:pPr marL="457200" lvl="0" indent="-368300" algn="l" rtl="0">
              <a:lnSpc>
                <a:spcPct val="115000"/>
              </a:lnSpc>
              <a:spcBef>
                <a:spcPts val="1200"/>
              </a:spcBef>
              <a:spcAft>
                <a:spcPts val="0"/>
              </a:spcAft>
              <a:buClr>
                <a:schemeClr val="dk1"/>
              </a:buClr>
              <a:buSzPts val="2200"/>
              <a:buChar char="●"/>
            </a:pPr>
            <a:r>
              <a:rPr lang="en" sz="2200">
                <a:solidFill>
                  <a:schemeClr val="dk1"/>
                </a:solidFill>
              </a:rPr>
              <a:t>Gender, race, language, free/reduced data was spotty</a:t>
            </a:r>
            <a:endParaRPr sz="2200">
              <a:solidFill>
                <a:schemeClr val="dk1"/>
              </a:solidFill>
            </a:endParaRPr>
          </a:p>
          <a:p>
            <a:pPr marL="914400" lvl="1" indent="-368300" algn="l" rtl="0">
              <a:lnSpc>
                <a:spcPct val="115000"/>
              </a:lnSpc>
              <a:spcBef>
                <a:spcPts val="0"/>
              </a:spcBef>
              <a:spcAft>
                <a:spcPts val="0"/>
              </a:spcAft>
              <a:buClr>
                <a:schemeClr val="dk1"/>
              </a:buClr>
              <a:buSzPts val="2200"/>
              <a:buChar char="○"/>
            </a:pPr>
            <a:r>
              <a:rPr lang="en" sz="2200">
                <a:solidFill>
                  <a:schemeClr val="dk1"/>
                </a:solidFill>
              </a:rPr>
              <a:t>We need to improve entering this data</a:t>
            </a:r>
            <a:endParaRPr sz="2200">
              <a:solidFill>
                <a:schemeClr val="dk1"/>
              </a:solidFill>
            </a:endParaRPr>
          </a:p>
          <a:p>
            <a:pPr marL="914400" lvl="0" indent="0" algn="l" rtl="0">
              <a:lnSpc>
                <a:spcPct val="115000"/>
              </a:lnSpc>
              <a:spcBef>
                <a:spcPts val="1200"/>
              </a:spcBef>
              <a:spcAft>
                <a:spcPts val="0"/>
              </a:spcAft>
              <a:buSzPts val="1800"/>
              <a:buNone/>
            </a:pPr>
            <a:endParaRPr sz="2200">
              <a:solidFill>
                <a:schemeClr val="dk1"/>
              </a:solidFill>
            </a:endParaRPr>
          </a:p>
          <a:p>
            <a:pPr marL="457200" lvl="0" indent="-368300" algn="l" rtl="0">
              <a:lnSpc>
                <a:spcPct val="115000"/>
              </a:lnSpc>
              <a:spcBef>
                <a:spcPts val="1200"/>
              </a:spcBef>
              <a:spcAft>
                <a:spcPts val="0"/>
              </a:spcAft>
              <a:buClr>
                <a:schemeClr val="dk1"/>
              </a:buClr>
              <a:buSzPts val="2200"/>
              <a:buChar char="●"/>
            </a:pPr>
            <a:r>
              <a:rPr lang="en" sz="2200">
                <a:solidFill>
                  <a:schemeClr val="dk1"/>
                </a:solidFill>
              </a:rPr>
              <a:t>Adaptive behavior, self-help, and social-emotional data was scarce</a:t>
            </a:r>
            <a:endParaRPr sz="2200">
              <a:solidFill>
                <a:schemeClr val="dk1"/>
              </a:solidFill>
            </a:endParaRPr>
          </a:p>
          <a:p>
            <a:pPr marL="914400" lvl="1" indent="-368300" algn="l" rtl="0">
              <a:lnSpc>
                <a:spcPct val="115000"/>
              </a:lnSpc>
              <a:spcBef>
                <a:spcPts val="0"/>
              </a:spcBef>
              <a:spcAft>
                <a:spcPts val="0"/>
              </a:spcAft>
              <a:buClr>
                <a:schemeClr val="dk1"/>
              </a:buClr>
              <a:buSzPts val="2200"/>
              <a:buChar char="○"/>
            </a:pPr>
            <a:r>
              <a:rPr lang="en" sz="2200">
                <a:solidFill>
                  <a:schemeClr val="dk1"/>
                </a:solidFill>
              </a:rPr>
              <a:t>We need to be more intentional about including these assessments </a:t>
            </a:r>
            <a:endParaRPr sz="2200">
              <a:solidFill>
                <a:schemeClr val="dk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1115</Words>
  <Application>Microsoft Macintosh PowerPoint</Application>
  <PresentationFormat>On-screen Show (16:9)</PresentationFormat>
  <Paragraphs>139</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Poppins Light</vt:lpstr>
      <vt:lpstr>Simple Light</vt:lpstr>
      <vt:lpstr>Northeast Tennessee Consortium of School Districts  2024 Regional School Readiness Data  The Niswonger Foundation</vt:lpstr>
      <vt:lpstr>School Readiness Definition</vt:lpstr>
      <vt:lpstr>Examples of these areas include but are not limited to:</vt:lpstr>
      <vt:lpstr>Brigance Early Childhood Screens III</vt:lpstr>
      <vt:lpstr>PowerPoint Presentation</vt:lpstr>
      <vt:lpstr>PowerPoint Presentation</vt:lpstr>
      <vt:lpstr>PowerPoint Presentation</vt:lpstr>
      <vt:lpstr>Overall Numbers for Fall 2024 Screening</vt:lpstr>
      <vt:lpstr>Noticings</vt:lpstr>
      <vt:lpstr>PowerPoint Presentation</vt:lpstr>
      <vt:lpstr>Total Performance</vt:lpstr>
      <vt:lpstr>Physical Development</vt:lpstr>
      <vt:lpstr>PowerPoint Presentation</vt:lpstr>
      <vt:lpstr>Physical Development Performance</vt:lpstr>
      <vt:lpstr>Language Development</vt:lpstr>
      <vt:lpstr>PowerPoint Presentation</vt:lpstr>
      <vt:lpstr>Language Development Performance</vt:lpstr>
      <vt:lpstr>Cognitive Development</vt:lpstr>
      <vt:lpstr>PowerPoint Presentation</vt:lpstr>
      <vt:lpstr>Academic/Cognitive Performance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Blair Taylor</cp:lastModifiedBy>
  <cp:revision>1</cp:revision>
  <dcterms:modified xsi:type="dcterms:W3CDTF">2025-07-18T11:14:04Z</dcterms:modified>
</cp:coreProperties>
</file>