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2" r:id="rId5"/>
  </p:sldMasterIdLst>
  <p:notesMasterIdLst>
    <p:notesMasterId r:id="rId21"/>
  </p:notesMasterIdLst>
  <p:sldIdLst>
    <p:sldId id="262" r:id="rId6"/>
    <p:sldId id="269" r:id="rId7"/>
    <p:sldId id="281" r:id="rId8"/>
    <p:sldId id="278" r:id="rId9"/>
    <p:sldId id="268" r:id="rId10"/>
    <p:sldId id="276" r:id="rId11"/>
    <p:sldId id="271" r:id="rId12"/>
    <p:sldId id="272" r:id="rId13"/>
    <p:sldId id="273" r:id="rId14"/>
    <p:sldId id="274" r:id="rId15"/>
    <p:sldId id="275" r:id="rId16"/>
    <p:sldId id="270" r:id="rId17"/>
    <p:sldId id="282" r:id="rId18"/>
    <p:sldId id="283"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8EFEA4-62A9-4AEF-8408-BF56E70F6FE7}" v="8" dt="2021-05-06T10:08:20.5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0" d="100"/>
          <a:sy n="70" d="100"/>
        </p:scale>
        <p:origin x="72" y="8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ir Taylor" userId="9094e24a-a297-4eb5-b702-557fc43fbd15" providerId="ADAL" clId="{188EFEA4-62A9-4AEF-8408-BF56E70F6FE7}"/>
    <pc:docChg chg="custSel addSld modSld">
      <pc:chgData name="Blair Taylor" userId="9094e24a-a297-4eb5-b702-557fc43fbd15" providerId="ADAL" clId="{188EFEA4-62A9-4AEF-8408-BF56E70F6FE7}" dt="2021-05-06T10:08:20.587" v="138"/>
      <pc:docMkLst>
        <pc:docMk/>
      </pc:docMkLst>
      <pc:sldChg chg="addSp modSp mod">
        <pc:chgData name="Blair Taylor" userId="9094e24a-a297-4eb5-b702-557fc43fbd15" providerId="ADAL" clId="{188EFEA4-62A9-4AEF-8408-BF56E70F6FE7}" dt="2021-05-06T10:06:36.982" v="133"/>
        <pc:sldMkLst>
          <pc:docMk/>
          <pc:sldMk cId="2544493216" sldId="268"/>
        </pc:sldMkLst>
        <pc:spChg chg="add mod">
          <ac:chgData name="Blair Taylor" userId="9094e24a-a297-4eb5-b702-557fc43fbd15" providerId="ADAL" clId="{188EFEA4-62A9-4AEF-8408-BF56E70F6FE7}" dt="2021-05-06T10:06:36.982" v="133"/>
          <ac:spMkLst>
            <pc:docMk/>
            <pc:sldMk cId="2544493216" sldId="268"/>
            <ac:spMk id="9" creationId="{493EAAC0-154F-42AE-9766-4BEE1BAD865C}"/>
          </ac:spMkLst>
        </pc:spChg>
        <pc:spChg chg="mod">
          <ac:chgData name="Blair Taylor" userId="9094e24a-a297-4eb5-b702-557fc43fbd15" providerId="ADAL" clId="{188EFEA4-62A9-4AEF-8408-BF56E70F6FE7}" dt="2021-05-06T10:06:07.258" v="130" actId="1036"/>
          <ac:spMkLst>
            <pc:docMk/>
            <pc:sldMk cId="2544493216" sldId="268"/>
            <ac:spMk id="14" creationId="{804B0605-3EE1-497F-80C1-89A725B3A063}"/>
          </ac:spMkLst>
        </pc:spChg>
      </pc:sldChg>
      <pc:sldChg chg="addSp delSp modSp mod">
        <pc:chgData name="Blair Taylor" userId="9094e24a-a297-4eb5-b702-557fc43fbd15" providerId="ADAL" clId="{188EFEA4-62A9-4AEF-8408-BF56E70F6FE7}" dt="2021-05-06T10:06:40.349" v="134"/>
        <pc:sldMkLst>
          <pc:docMk/>
          <pc:sldMk cId="3713929469" sldId="276"/>
        </pc:sldMkLst>
        <pc:spChg chg="add mod">
          <ac:chgData name="Blair Taylor" userId="9094e24a-a297-4eb5-b702-557fc43fbd15" providerId="ADAL" clId="{188EFEA4-62A9-4AEF-8408-BF56E70F6FE7}" dt="2021-05-06T10:06:23.138" v="132"/>
          <ac:spMkLst>
            <pc:docMk/>
            <pc:sldMk cId="3713929469" sldId="276"/>
            <ac:spMk id="9" creationId="{F731AC5B-E974-462D-A130-834B683DE397}"/>
          </ac:spMkLst>
        </pc:spChg>
        <pc:spChg chg="add mod">
          <ac:chgData name="Blair Taylor" userId="9094e24a-a297-4eb5-b702-557fc43fbd15" providerId="ADAL" clId="{188EFEA4-62A9-4AEF-8408-BF56E70F6FE7}" dt="2021-05-06T10:06:40.349" v="134"/>
          <ac:spMkLst>
            <pc:docMk/>
            <pc:sldMk cId="3713929469" sldId="276"/>
            <ac:spMk id="10" creationId="{191F6B41-89B1-458F-937B-2F68FD429B02}"/>
          </ac:spMkLst>
        </pc:spChg>
        <pc:spChg chg="del">
          <ac:chgData name="Blair Taylor" userId="9094e24a-a297-4eb5-b702-557fc43fbd15" providerId="ADAL" clId="{188EFEA4-62A9-4AEF-8408-BF56E70F6FE7}" dt="2021-05-06T10:06:22.908" v="131" actId="478"/>
          <ac:spMkLst>
            <pc:docMk/>
            <pc:sldMk cId="3713929469" sldId="276"/>
            <ac:spMk id="14" creationId="{804B0605-3EE1-497F-80C1-89A725B3A063}"/>
          </ac:spMkLst>
        </pc:spChg>
      </pc:sldChg>
      <pc:sldChg chg="delSp modSp add mod setBg delDesignElem">
        <pc:chgData name="Blair Taylor" userId="9094e24a-a297-4eb5-b702-557fc43fbd15" providerId="ADAL" clId="{188EFEA4-62A9-4AEF-8408-BF56E70F6FE7}" dt="2021-05-06T10:03:34.321" v="31" actId="20577"/>
        <pc:sldMkLst>
          <pc:docMk/>
          <pc:sldMk cId="2513327228" sldId="278"/>
        </pc:sldMkLst>
        <pc:spChg chg="mod">
          <ac:chgData name="Blair Taylor" userId="9094e24a-a297-4eb5-b702-557fc43fbd15" providerId="ADAL" clId="{188EFEA4-62A9-4AEF-8408-BF56E70F6FE7}" dt="2021-05-06T10:03:34.321" v="31" actId="20577"/>
          <ac:spMkLst>
            <pc:docMk/>
            <pc:sldMk cId="2513327228" sldId="278"/>
            <ac:spMk id="14" creationId="{804B0605-3EE1-497F-80C1-89A725B3A063}"/>
          </ac:spMkLst>
        </pc:spChg>
        <pc:spChg chg="del">
          <ac:chgData name="Blair Taylor" userId="9094e24a-a297-4eb5-b702-557fc43fbd15" providerId="ADAL" clId="{188EFEA4-62A9-4AEF-8408-BF56E70F6FE7}" dt="2021-05-06T10:02:16.354" v="1"/>
          <ac:spMkLst>
            <pc:docMk/>
            <pc:sldMk cId="2513327228" sldId="278"/>
            <ac:spMk id="36" creationId="{594D6AA1-A0E1-45F9-8E25-BAB8092293CC}"/>
          </ac:spMkLst>
        </pc:spChg>
      </pc:sldChg>
      <pc:sldChg chg="addSp delSp modSp add mod setBg delDesignElem">
        <pc:chgData name="Blair Taylor" userId="9094e24a-a297-4eb5-b702-557fc43fbd15" providerId="ADAL" clId="{188EFEA4-62A9-4AEF-8408-BF56E70F6FE7}" dt="2021-05-06T10:04:35.383" v="56"/>
        <pc:sldMkLst>
          <pc:docMk/>
          <pc:sldMk cId="2760550990" sldId="281"/>
        </pc:sldMkLst>
        <pc:spChg chg="del">
          <ac:chgData name="Blair Taylor" userId="9094e24a-a297-4eb5-b702-557fc43fbd15" providerId="ADAL" clId="{188EFEA4-62A9-4AEF-8408-BF56E70F6FE7}" dt="2021-05-06T10:04:34.960" v="55" actId="478"/>
          <ac:spMkLst>
            <pc:docMk/>
            <pc:sldMk cId="2760550990" sldId="281"/>
            <ac:spMk id="9" creationId="{6DD1D8E9-6B5D-4750-94CC-134698193E89}"/>
          </ac:spMkLst>
        </pc:spChg>
        <pc:spChg chg="mod">
          <ac:chgData name="Blair Taylor" userId="9094e24a-a297-4eb5-b702-557fc43fbd15" providerId="ADAL" clId="{188EFEA4-62A9-4AEF-8408-BF56E70F6FE7}" dt="2021-05-06T10:03:55.259" v="54" actId="20577"/>
          <ac:spMkLst>
            <pc:docMk/>
            <pc:sldMk cId="2760550990" sldId="281"/>
            <ac:spMk id="15" creationId="{F6662156-0802-4A34-89DE-4ACAA5E1B8D6}"/>
          </ac:spMkLst>
        </pc:spChg>
        <pc:spChg chg="add mod">
          <ac:chgData name="Blair Taylor" userId="9094e24a-a297-4eb5-b702-557fc43fbd15" providerId="ADAL" clId="{188EFEA4-62A9-4AEF-8408-BF56E70F6FE7}" dt="2021-05-06T10:04:35.383" v="56"/>
          <ac:spMkLst>
            <pc:docMk/>
            <pc:sldMk cId="2760550990" sldId="281"/>
            <ac:spMk id="16" creationId="{202DF67E-FABE-40D4-B398-492930C3987B}"/>
          </ac:spMkLst>
        </pc:spChg>
        <pc:spChg chg="del">
          <ac:chgData name="Blair Taylor" userId="9094e24a-a297-4eb5-b702-557fc43fbd15" providerId="ADAL" clId="{188EFEA4-62A9-4AEF-8408-BF56E70F6FE7}" dt="2021-05-06T10:02:57.953" v="3"/>
          <ac:spMkLst>
            <pc:docMk/>
            <pc:sldMk cId="2760550990" sldId="281"/>
            <ac:spMk id="36" creationId="{594D6AA1-A0E1-45F9-8E25-BAB8092293CC}"/>
          </ac:spMkLst>
        </pc:spChg>
      </pc:sldChg>
      <pc:sldChg chg="delSp add setBg delDesignElem">
        <pc:chgData name="Blair Taylor" userId="9094e24a-a297-4eb5-b702-557fc43fbd15" providerId="ADAL" clId="{188EFEA4-62A9-4AEF-8408-BF56E70F6FE7}" dt="2021-05-06T10:08:15.734" v="136"/>
        <pc:sldMkLst>
          <pc:docMk/>
          <pc:sldMk cId="664144912" sldId="282"/>
        </pc:sldMkLst>
        <pc:spChg chg="del">
          <ac:chgData name="Blair Taylor" userId="9094e24a-a297-4eb5-b702-557fc43fbd15" providerId="ADAL" clId="{188EFEA4-62A9-4AEF-8408-BF56E70F6FE7}" dt="2021-05-06T10:08:15.734" v="136"/>
          <ac:spMkLst>
            <pc:docMk/>
            <pc:sldMk cId="664144912" sldId="282"/>
            <ac:spMk id="36" creationId="{594D6AA1-A0E1-45F9-8E25-BAB8092293CC}"/>
          </ac:spMkLst>
        </pc:spChg>
      </pc:sldChg>
      <pc:sldChg chg="delSp add setBg delDesignElem">
        <pc:chgData name="Blair Taylor" userId="9094e24a-a297-4eb5-b702-557fc43fbd15" providerId="ADAL" clId="{188EFEA4-62A9-4AEF-8408-BF56E70F6FE7}" dt="2021-05-06T10:08:20.587" v="138"/>
        <pc:sldMkLst>
          <pc:docMk/>
          <pc:sldMk cId="4176460876" sldId="283"/>
        </pc:sldMkLst>
        <pc:spChg chg="del">
          <ac:chgData name="Blair Taylor" userId="9094e24a-a297-4eb5-b702-557fc43fbd15" providerId="ADAL" clId="{188EFEA4-62A9-4AEF-8408-BF56E70F6FE7}" dt="2021-05-06T10:08:20.587" v="138"/>
          <ac:spMkLst>
            <pc:docMk/>
            <pc:sldMk cId="4176460876" sldId="283"/>
            <ac:spMk id="36" creationId="{594D6AA1-A0E1-45F9-8E25-BAB8092293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679D8-C80F-46AC-BD18-C186A44F5BAE}" type="datetimeFigureOut">
              <a:rPr lang="en-US" smtClean="0"/>
              <a:t>5/6/2021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3E20C3-CE6B-4D40-B74D-02FF3CFB73BD}" type="slidenum">
              <a:rPr lang="en-US" smtClean="0"/>
              <a:t>‹#›</a:t>
            </a:fld>
            <a:endParaRPr lang="en-US"/>
          </a:p>
        </p:txBody>
      </p:sp>
    </p:spTree>
    <p:extLst>
      <p:ext uri="{BB962C8B-B14F-4D97-AF65-F5344CB8AC3E}">
        <p14:creationId xmlns:p14="http://schemas.microsoft.com/office/powerpoint/2010/main" val="704082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309563" eaLnBrk="1" fontAlgn="auto" latinLnBrk="0" hangingPunct="1">
              <a:lnSpc>
                <a:spcPct val="100000"/>
              </a:lnSpc>
              <a:spcBef>
                <a:spcPts val="0"/>
              </a:spcBef>
              <a:spcAft>
                <a:spcPts val="0"/>
              </a:spcAft>
              <a:buClrTx/>
              <a:buSzTx/>
              <a:buFontTx/>
              <a:buNone/>
              <a:tabLst/>
              <a:defRPr/>
            </a:pPr>
            <a:r>
              <a:rPr lang="en-US" dirty="0"/>
              <a:t>Blair: Danielle, there have been a number of relief packages passed over the last year.  Can you remind us of what they are and why they are important to Tennessee?</a:t>
            </a:r>
          </a:p>
          <a:p>
            <a:pPr marL="0" marR="0" lvl="0" indent="0" defTabSz="309563" eaLnBrk="1" fontAlgn="auto" latinLnBrk="0" hangingPunct="1">
              <a:lnSpc>
                <a:spcPct val="100000"/>
              </a:lnSpc>
              <a:spcBef>
                <a:spcPts val="0"/>
              </a:spcBef>
              <a:spcAft>
                <a:spcPts val="0"/>
              </a:spcAft>
              <a:buClrTx/>
              <a:buSzTx/>
              <a:buFontTx/>
              <a:buNone/>
              <a:tabLst/>
              <a:defRPr/>
            </a:pPr>
            <a:endParaRPr lang="en-US" dirty="0"/>
          </a:p>
          <a:p>
            <a:pPr marL="0" marR="0" lvl="0" indent="0" defTabSz="309563" eaLnBrk="1" fontAlgn="auto" latinLnBrk="0" hangingPunct="1">
              <a:lnSpc>
                <a:spcPct val="100000"/>
              </a:lnSpc>
              <a:spcBef>
                <a:spcPts val="0"/>
              </a:spcBef>
              <a:spcAft>
                <a:spcPts val="0"/>
              </a:spcAft>
              <a:buClrTx/>
              <a:buSzTx/>
              <a:buFontTx/>
              <a:buNone/>
              <a:tabLst/>
              <a:defRPr/>
            </a:pPr>
            <a:r>
              <a:rPr lang="en-US" dirty="0"/>
              <a:t>Danielle: Talks about amounts and implications for child care.  </a:t>
            </a:r>
          </a:p>
          <a:p>
            <a:pPr marL="0" marR="0" lvl="0" indent="0" defTabSz="309563" eaLnBrk="1" fontAlgn="auto" latinLnBrk="0" hangingPunct="1">
              <a:lnSpc>
                <a:spcPct val="100000"/>
              </a:lnSpc>
              <a:spcBef>
                <a:spcPts val="0"/>
              </a:spcBef>
              <a:spcAft>
                <a:spcPts val="0"/>
              </a:spcAft>
              <a:buClrTx/>
              <a:buSzTx/>
              <a:buFontTx/>
              <a:buNone/>
              <a:tabLst/>
              <a:defRPr/>
            </a:pPr>
            <a:endParaRPr lang="en-US" dirty="0"/>
          </a:p>
          <a:p>
            <a:pPr marL="0" marR="0" lvl="0" indent="0" defTabSz="309563" eaLnBrk="1" fontAlgn="auto" latinLnBrk="0" hangingPunct="1">
              <a:lnSpc>
                <a:spcPct val="100000"/>
              </a:lnSpc>
              <a:spcBef>
                <a:spcPts val="0"/>
              </a:spcBef>
              <a:spcAft>
                <a:spcPts val="0"/>
              </a:spcAft>
              <a:buClrTx/>
              <a:buSzTx/>
              <a:buFontTx/>
              <a:buNone/>
              <a:tabLst/>
              <a:defRPr/>
            </a:pPr>
            <a:r>
              <a:rPr lang="en-US" dirty="0"/>
              <a:t>Blair: How long do states have to spend the funds?  Tell us about obligate/liquidate, etc.</a:t>
            </a:r>
          </a:p>
          <a:p>
            <a:pPr marL="0" marR="0" lvl="0" indent="0" defTabSz="309563" eaLnBrk="1" fontAlgn="auto" latinLnBrk="0" hangingPunct="1">
              <a:lnSpc>
                <a:spcPct val="100000"/>
              </a:lnSpc>
              <a:spcBef>
                <a:spcPts val="0"/>
              </a:spcBef>
              <a:spcAft>
                <a:spcPts val="0"/>
              </a:spcAft>
              <a:buClrTx/>
              <a:buSzTx/>
              <a:buFontTx/>
              <a:buNone/>
              <a:tabLst/>
              <a:defRPr/>
            </a:pPr>
            <a:endParaRPr lang="en-US" dirty="0"/>
          </a:p>
          <a:p>
            <a:pPr marL="0" marR="0" lvl="0" indent="0" defTabSz="309563" eaLnBrk="1" fontAlgn="auto" latinLnBrk="0" hangingPunct="1">
              <a:lnSpc>
                <a:spcPct val="100000"/>
              </a:lnSpc>
              <a:spcBef>
                <a:spcPts val="0"/>
              </a:spcBef>
              <a:spcAft>
                <a:spcPts val="0"/>
              </a:spcAft>
              <a:buClrTx/>
              <a:buSzTx/>
              <a:buFontTx/>
              <a:buNone/>
              <a:tabLst/>
              <a:defRPr/>
            </a:pPr>
            <a:r>
              <a:rPr lang="en-US" dirty="0"/>
              <a:t>Danielle: highlight obligate/liquate dates on this slide.</a:t>
            </a:r>
          </a:p>
          <a:p>
            <a:pPr marL="0" marR="0" lvl="0" indent="0" defTabSz="309563" eaLnBrk="1" fontAlgn="auto" latinLnBrk="0" hangingPunct="1">
              <a:lnSpc>
                <a:spcPct val="100000"/>
              </a:lnSpc>
              <a:spcBef>
                <a:spcPts val="0"/>
              </a:spcBef>
              <a:spcAft>
                <a:spcPts val="0"/>
              </a:spcAft>
              <a:buClrTx/>
              <a:buSzTx/>
              <a:buFontTx/>
              <a:buNone/>
              <a:tabLst/>
              <a:defRPr/>
            </a:pPr>
            <a:endParaRPr lang="en-US" dirty="0"/>
          </a:p>
          <a:p>
            <a:pPr marL="0" marR="0" lvl="0" indent="0" defTabSz="309563" eaLnBrk="1" fontAlgn="auto" latinLnBrk="0" hangingPunct="1">
              <a:lnSpc>
                <a:spcPct val="100000"/>
              </a:lnSpc>
              <a:spcBef>
                <a:spcPts val="0"/>
              </a:spcBef>
              <a:spcAft>
                <a:spcPts val="0"/>
              </a:spcAft>
              <a:buClrTx/>
              <a:buSzTx/>
              <a:buFontTx/>
              <a:buNone/>
              <a:tabLst/>
              <a:defRPr/>
            </a:pPr>
            <a:r>
              <a:rPr lang="en-US" dirty="0"/>
              <a:t>Blair – ok, before we dive more into how we can spend this money, let’s talk about how Tennessee has spent / committed to spend some of the money thus far?  </a:t>
            </a:r>
          </a:p>
          <a:p>
            <a:endParaRPr lang="en-US" dirty="0"/>
          </a:p>
        </p:txBody>
      </p:sp>
    </p:spTree>
    <p:extLst>
      <p:ext uri="{BB962C8B-B14F-4D97-AF65-F5344CB8AC3E}">
        <p14:creationId xmlns:p14="http://schemas.microsoft.com/office/powerpoint/2010/main" val="1769576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Blair: That was really helpful.  As we look forward, and think about using the relief funds to help transform our system here, how should we be thinking about uses of the funds? Should we continue with the same activities?</a:t>
            </a:r>
          </a:p>
        </p:txBody>
      </p:sp>
    </p:spTree>
    <p:extLst>
      <p:ext uri="{BB962C8B-B14F-4D97-AF65-F5344CB8AC3E}">
        <p14:creationId xmlns:p14="http://schemas.microsoft.com/office/powerpoint/2010/main" val="2552478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[HOLD—NOT TO BE USED ON SCREEN BUT CAN PROVIDE IDEAS IF NEEDED]</a:t>
            </a:r>
          </a:p>
        </p:txBody>
      </p:sp>
    </p:spTree>
    <p:extLst>
      <p:ext uri="{BB962C8B-B14F-4D97-AF65-F5344CB8AC3E}">
        <p14:creationId xmlns:p14="http://schemas.microsoft.com/office/powerpoint/2010/main" val="2002532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4C6A2-5574-4730-A874-6FC1EF7340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796FE7-60AB-4DFA-9BCF-4DDD9B5948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AAC56A-FF52-47AC-9592-569ACC73BAB0}"/>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5" name="Footer Placeholder 4">
            <a:extLst>
              <a:ext uri="{FF2B5EF4-FFF2-40B4-BE49-F238E27FC236}">
                <a16:creationId xmlns:a16="http://schemas.microsoft.com/office/drawing/2014/main" id="{6E047675-63B4-4F7F-AF0F-ACC9D5D4E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5B3817-D8CC-4612-9067-B21BE973C812}"/>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390462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BFEA7-2549-4EA1-A917-CD0D6053CB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5DD06C-AC70-4949-A3DC-F3016C843F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70F2CD-87AF-4B82-A0D1-A8F568D32888}"/>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5" name="Footer Placeholder 4">
            <a:extLst>
              <a:ext uri="{FF2B5EF4-FFF2-40B4-BE49-F238E27FC236}">
                <a16:creationId xmlns:a16="http://schemas.microsoft.com/office/drawing/2014/main" id="{7F9D4FAA-9F6C-4026-B581-B0DF120340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F33BF8-36A4-4D00-B939-AF6448718A02}"/>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6016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65884-BCC2-4EBC-81AD-CF6B0634CB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275CA8-22D2-4B62-BCA7-549B41BADE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CC809-9E53-4F4F-9888-4B2C77256383}"/>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5" name="Footer Placeholder 4">
            <a:extLst>
              <a:ext uri="{FF2B5EF4-FFF2-40B4-BE49-F238E27FC236}">
                <a16:creationId xmlns:a16="http://schemas.microsoft.com/office/drawing/2014/main" id="{962888D3-5DCC-4A55-B668-05DEBD8B0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039DE2-DA6D-41BE-BB0A-81B9C8BE4C07}"/>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3724203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4615"/>
            <a:ext cx="10515600" cy="4882349"/>
          </a:xfrm>
          <a:prstGeom prst="rect">
            <a:avLst/>
          </a:prstGeom>
        </p:spPr>
        <p:txBody>
          <a:bodyPr/>
          <a:lstStyle>
            <a:lvl1pPr marL="0" indent="0">
              <a:lnSpc>
                <a:spcPct val="120000"/>
              </a:lnSpc>
              <a:buNone/>
              <a:defRPr sz="2133" baseline="0">
                <a:solidFill>
                  <a:srgbClr val="4D4D4C"/>
                </a:solidFill>
              </a:defRPr>
            </a:lvl1pPr>
            <a:lvl2pPr>
              <a:lnSpc>
                <a:spcPct val="120000"/>
              </a:lnSpc>
              <a:defRPr sz="2133" baseline="0">
                <a:solidFill>
                  <a:srgbClr val="4D4D4C"/>
                </a:solidFill>
              </a:defRPr>
            </a:lvl2pPr>
            <a:lvl3pPr>
              <a:lnSpc>
                <a:spcPct val="120000"/>
              </a:lnSpc>
              <a:defRPr sz="2133" baseline="0">
                <a:solidFill>
                  <a:srgbClr val="4D4D4C"/>
                </a:solidFill>
              </a:defRPr>
            </a:lvl3pPr>
            <a:lvl4pPr>
              <a:lnSpc>
                <a:spcPct val="120000"/>
              </a:lnSpc>
              <a:defRPr sz="2133" baseline="0">
                <a:solidFill>
                  <a:srgbClr val="4D4D4C"/>
                </a:solidFill>
              </a:defRPr>
            </a:lvl4pPr>
            <a:lvl5pPr>
              <a:lnSpc>
                <a:spcPct val="120000"/>
              </a:lnSpc>
              <a:defRPr sz="2133" baseline="0">
                <a:solidFill>
                  <a:srgbClr val="4D4D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a:xfrm>
            <a:off x="390895" y="192987"/>
            <a:ext cx="11457711" cy="540597"/>
          </a:xfrm>
        </p:spPr>
        <p:txBody>
          <a:bodyPr/>
          <a:lstStyle/>
          <a:p>
            <a:r>
              <a:rPr lang="en-US" dirty="0"/>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Subheadin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43619" y="855277"/>
            <a:ext cx="9948333" cy="546804"/>
          </a:xfrm>
          <a:prstGeom prst="rect">
            <a:avLst/>
          </a:prstGeom>
        </p:spPr>
        <p:txBody>
          <a:bodyPr lIns="0" tIns="0" rIns="0" bIns="0"/>
          <a:lstStyle>
            <a:lvl1pPr marL="0" indent="0" algn="l">
              <a:buNone/>
              <a:defRPr sz="1800" baseline="0">
                <a:solidFill>
                  <a:srgbClr val="4D4D4C"/>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7" name="Title 6"/>
          <p:cNvSpPr>
            <a:spLocks noGrp="1"/>
          </p:cNvSpPr>
          <p:nvPr>
            <p:ph type="title"/>
          </p:nvPr>
        </p:nvSpPr>
        <p:spPr/>
        <p:txBody>
          <a:bodyPr/>
          <a:lstStyle/>
          <a:p>
            <a:r>
              <a:rPr lang="en-US" dirty="0"/>
              <a:t>Click to edit Master title style</a:t>
            </a:r>
          </a:p>
        </p:txBody>
      </p:sp>
      <p:sp>
        <p:nvSpPr>
          <p:cNvPr id="4" name="Content Placeholder 2"/>
          <p:cNvSpPr>
            <a:spLocks noGrp="1"/>
          </p:cNvSpPr>
          <p:nvPr>
            <p:ph idx="10"/>
          </p:nvPr>
        </p:nvSpPr>
        <p:spPr>
          <a:xfrm>
            <a:off x="401779" y="1688123"/>
            <a:ext cx="11390172" cy="4500564"/>
          </a:xfrm>
          <a:prstGeom prst="rect">
            <a:avLst/>
          </a:prstGeom>
        </p:spPr>
        <p:txBody>
          <a:bodyPr lIns="0" tIns="0" rIns="0" bIns="0"/>
          <a:lstStyle>
            <a:lvl1pPr marL="0" indent="0">
              <a:lnSpc>
                <a:spcPct val="120000"/>
              </a:lnSpc>
              <a:buNone/>
              <a:defRPr sz="2133" baseline="0">
                <a:solidFill>
                  <a:srgbClr val="4D4D4C"/>
                </a:solidFill>
              </a:defRPr>
            </a:lvl1pPr>
            <a:lvl2pPr>
              <a:lnSpc>
                <a:spcPct val="120000"/>
              </a:lnSpc>
              <a:defRPr sz="2133" baseline="0">
                <a:solidFill>
                  <a:srgbClr val="4D4D4C"/>
                </a:solidFill>
              </a:defRPr>
            </a:lvl2pPr>
            <a:lvl3pPr>
              <a:lnSpc>
                <a:spcPct val="120000"/>
              </a:lnSpc>
              <a:defRPr sz="2133" baseline="0">
                <a:solidFill>
                  <a:srgbClr val="4D4D4C"/>
                </a:solidFill>
              </a:defRPr>
            </a:lvl3pPr>
            <a:lvl4pPr>
              <a:lnSpc>
                <a:spcPct val="120000"/>
              </a:lnSpc>
              <a:defRPr sz="2133" baseline="0">
                <a:solidFill>
                  <a:srgbClr val="4D4D4C"/>
                </a:solidFill>
              </a:defRPr>
            </a:lvl4pPr>
            <a:lvl5pPr>
              <a:lnSpc>
                <a:spcPct val="120000"/>
              </a:lnSpc>
              <a:defRPr sz="2133" baseline="0">
                <a:solidFill>
                  <a:srgbClr val="4D4D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2331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260944"/>
            <a:ext cx="5181600" cy="4351339"/>
          </a:xfrm>
          <a:prstGeom prst="rect">
            <a:avLst/>
          </a:prstGeom>
        </p:spPr>
        <p:txBody>
          <a:bodyPr lIns="0" tIns="0" rIns="0" bIns="0"/>
          <a:lstStyle>
            <a:lvl1pPr marL="0" indent="0">
              <a:lnSpc>
                <a:spcPct val="120000"/>
              </a:lnSpc>
              <a:buNone/>
              <a:defRPr sz="2667"/>
            </a:lvl1pPr>
            <a:lvl2pPr>
              <a:lnSpc>
                <a:spcPct val="120000"/>
              </a:lnSpc>
              <a:defRPr sz="2133"/>
            </a:lvl2pPr>
            <a:lvl3pPr>
              <a:lnSpc>
                <a:spcPct val="120000"/>
              </a:lnSpc>
              <a:defRPr sz="1867"/>
            </a:lvl3pPr>
            <a:lvl4pPr>
              <a:lnSpc>
                <a:spcPct val="120000"/>
              </a:lnSpc>
              <a:defRPr sz="1600"/>
            </a:lvl4pPr>
            <a:lvl5pPr>
              <a:lnSpc>
                <a:spcPct val="1200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260944"/>
            <a:ext cx="5181600" cy="4351339"/>
          </a:xfrm>
          <a:prstGeom prst="rect">
            <a:avLst/>
          </a:prstGeom>
        </p:spPr>
        <p:txBody>
          <a:bodyPr lIns="0" tIns="0" rIns="0" bIns="0"/>
          <a:lstStyle>
            <a:lvl1pPr marL="0" indent="0">
              <a:lnSpc>
                <a:spcPct val="120000"/>
              </a:lnSpc>
              <a:buNone/>
              <a:defRPr sz="2667"/>
            </a:lvl1pPr>
            <a:lvl2pPr>
              <a:lnSpc>
                <a:spcPct val="120000"/>
              </a:lnSpc>
              <a:defRPr sz="2133"/>
            </a:lvl2pPr>
            <a:lvl3pPr>
              <a:lnSpc>
                <a:spcPct val="120000"/>
              </a:lnSpc>
              <a:defRPr sz="1867"/>
            </a:lvl3pPr>
            <a:lvl4pPr>
              <a:lnSpc>
                <a:spcPct val="120000"/>
              </a:lnSpc>
              <a:defRPr sz="1600"/>
            </a:lvl4pPr>
            <a:lvl5pPr>
              <a:lnSpc>
                <a:spcPct val="1200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EDC-C75A-466A-B9D2-0B22A30DA8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9BC991-487A-4656-BA12-C5E109E936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4DC44-B4BC-44A7-817D-FD663252FA7D}"/>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5" name="Footer Placeholder 4">
            <a:extLst>
              <a:ext uri="{FF2B5EF4-FFF2-40B4-BE49-F238E27FC236}">
                <a16:creationId xmlns:a16="http://schemas.microsoft.com/office/drawing/2014/main" id="{AFDE3B2F-1CFA-4B95-862C-7F5041C345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EEDF1E-2FF8-41FF-956D-962A1036E789}"/>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4236269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8DEFB-82DE-463E-B1E8-70B672C3BE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93DFBF-A092-4823-B67B-1D54A98B7A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F5D7E-4364-4833-A29C-3F0FA65B0379}"/>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5" name="Footer Placeholder 4">
            <a:extLst>
              <a:ext uri="{FF2B5EF4-FFF2-40B4-BE49-F238E27FC236}">
                <a16:creationId xmlns:a16="http://schemas.microsoft.com/office/drawing/2014/main" id="{1AF7315B-08AA-40C2-A6EB-0D86FE9BA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5FD36-922C-46CF-85D5-72CAC5627C72}"/>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300652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567EE-6284-4071-8E6E-A435181EBE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6DC6F4-9B51-4351-98F5-464BD0CB2F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534CAD-7128-45C0-9326-FB73B81636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313022-42D6-48AE-9469-11E20210AD94}"/>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6" name="Footer Placeholder 5">
            <a:extLst>
              <a:ext uri="{FF2B5EF4-FFF2-40B4-BE49-F238E27FC236}">
                <a16:creationId xmlns:a16="http://schemas.microsoft.com/office/drawing/2014/main" id="{EDB3D085-1D31-483A-87E6-9BBD412EAE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7C0C76-CBD5-4B8A-8C39-37912ADBCB27}"/>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184600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3915-1949-4CEF-B392-2BF8093BE9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BD516-9363-4D7B-82D0-01DD1C143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16359F-1E94-4BE1-B2A2-1F5A5F473B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6107C0-08B7-4F74-AAAF-5665F08059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DB3E51-E430-4B3C-B791-14E98A466A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84C621-1A8D-44DE-87B4-0920D354703E}"/>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8" name="Footer Placeholder 7">
            <a:extLst>
              <a:ext uri="{FF2B5EF4-FFF2-40B4-BE49-F238E27FC236}">
                <a16:creationId xmlns:a16="http://schemas.microsoft.com/office/drawing/2014/main" id="{ABD33113-4D6B-478F-AFBC-B8AD5B0934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F82979-AB10-4399-8255-59549A442C16}"/>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38676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182A4-802D-42CA-BA3D-A298B524F9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35FE06-AFC7-4BFB-9767-712CF1703EB1}"/>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4" name="Footer Placeholder 3">
            <a:extLst>
              <a:ext uri="{FF2B5EF4-FFF2-40B4-BE49-F238E27FC236}">
                <a16:creationId xmlns:a16="http://schemas.microsoft.com/office/drawing/2014/main" id="{F18B6830-1744-44FA-A9CE-158C0B43A5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4F5648-19A8-47B5-84CB-007D390007BD}"/>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38243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CA4434-64F9-4C00-8C0D-A06EC3D76D31}"/>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3" name="Footer Placeholder 2">
            <a:extLst>
              <a:ext uri="{FF2B5EF4-FFF2-40B4-BE49-F238E27FC236}">
                <a16:creationId xmlns:a16="http://schemas.microsoft.com/office/drawing/2014/main" id="{A20D2201-C72C-46FA-B8CE-87636172A3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6BD842-1C84-4873-B751-1B4F1FCA9555}"/>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1594780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1DAB-E2F0-4C02-AC6C-AA1F6E6C47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B5323-E4ED-4E2D-A602-19ECF64F50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4AD599-F850-4AD8-B06A-B0C443E14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2F416-E54A-4169-BAC0-3296E37A1D39}"/>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6" name="Footer Placeholder 5">
            <a:extLst>
              <a:ext uri="{FF2B5EF4-FFF2-40B4-BE49-F238E27FC236}">
                <a16:creationId xmlns:a16="http://schemas.microsoft.com/office/drawing/2014/main" id="{C360BE0D-0E6F-4E11-BBF9-0B41A4C2F6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C08B25-3A4A-414D-94B2-F7F9604B2BE4}"/>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198809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2FBB-204C-42EB-AF9A-C40BD75D8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835F7B-653D-4949-9237-BA9FDBBA1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FB1F66-EE28-43EA-A477-9D96C3B8D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38FCBD-2B34-4984-915C-A503A22E935F}"/>
              </a:ext>
            </a:extLst>
          </p:cNvPr>
          <p:cNvSpPr>
            <a:spLocks noGrp="1"/>
          </p:cNvSpPr>
          <p:nvPr>
            <p:ph type="dt" sz="half" idx="10"/>
          </p:nvPr>
        </p:nvSpPr>
        <p:spPr/>
        <p:txBody>
          <a:bodyPr/>
          <a:lstStyle/>
          <a:p>
            <a:fld id="{3CB04731-669E-4EAA-92B3-3994B951ACFD}" type="datetimeFigureOut">
              <a:rPr lang="en-US" smtClean="0"/>
              <a:t>5/6/2021</a:t>
            </a:fld>
            <a:endParaRPr lang="en-US"/>
          </a:p>
        </p:txBody>
      </p:sp>
      <p:sp>
        <p:nvSpPr>
          <p:cNvPr id="6" name="Footer Placeholder 5">
            <a:extLst>
              <a:ext uri="{FF2B5EF4-FFF2-40B4-BE49-F238E27FC236}">
                <a16:creationId xmlns:a16="http://schemas.microsoft.com/office/drawing/2014/main" id="{F4F5DEB9-7880-4096-B620-E0C408515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9A823-4364-4067-B205-C325FC300C32}"/>
              </a:ext>
            </a:extLst>
          </p:cNvPr>
          <p:cNvSpPr>
            <a:spLocks noGrp="1"/>
          </p:cNvSpPr>
          <p:nvPr>
            <p:ph type="sldNum" sz="quarter" idx="12"/>
          </p:nvPr>
        </p:nvSpPr>
        <p:spPr/>
        <p:txBody>
          <a:bodyPr/>
          <a:lstStyle/>
          <a:p>
            <a:fld id="{F10133BE-AC66-415E-8160-4E607088407F}" type="slidenum">
              <a:rPr lang="en-US" smtClean="0"/>
              <a:t>‹#›</a:t>
            </a:fld>
            <a:endParaRPr lang="en-US"/>
          </a:p>
        </p:txBody>
      </p:sp>
    </p:spTree>
    <p:extLst>
      <p:ext uri="{BB962C8B-B14F-4D97-AF65-F5344CB8AC3E}">
        <p14:creationId xmlns:p14="http://schemas.microsoft.com/office/powerpoint/2010/main" val="124646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E38300-8FDE-4EB7-AE85-57A39EC9D1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E001D7-D722-4741-8C2A-DB33005749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559977-93B8-4A60-8D42-A9294F1DCD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04731-669E-4EAA-92B3-3994B951ACFD}" type="datetimeFigureOut">
              <a:rPr lang="en-US" smtClean="0"/>
              <a:t>5/6/2021</a:t>
            </a:fld>
            <a:endParaRPr lang="en-US"/>
          </a:p>
        </p:txBody>
      </p:sp>
      <p:sp>
        <p:nvSpPr>
          <p:cNvPr id="5" name="Footer Placeholder 4">
            <a:extLst>
              <a:ext uri="{FF2B5EF4-FFF2-40B4-BE49-F238E27FC236}">
                <a16:creationId xmlns:a16="http://schemas.microsoft.com/office/drawing/2014/main" id="{1C139F2C-0730-40E0-9AB4-4CDBAA8A59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ED74A5-3D2C-4F78-B9CF-82610D85AA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133BE-AC66-415E-8160-4E607088407F}" type="slidenum">
              <a:rPr lang="en-US" smtClean="0"/>
              <a:t>‹#›</a:t>
            </a:fld>
            <a:endParaRPr lang="en-US"/>
          </a:p>
        </p:txBody>
      </p:sp>
    </p:spTree>
    <p:extLst>
      <p:ext uri="{BB962C8B-B14F-4D97-AF65-F5344CB8AC3E}">
        <p14:creationId xmlns:p14="http://schemas.microsoft.com/office/powerpoint/2010/main" val="1674658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742" r:id="rId6"/>
    <p:sldLayoutId id="2147483655" r:id="rId7"/>
    <p:sldLayoutId id="2147483661"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11576571" y="6286560"/>
            <a:ext cx="0" cy="365125"/>
          </a:xfrm>
          <a:prstGeom prst="line">
            <a:avLst/>
          </a:prstGeom>
          <a:ln w="19050" cap="sq">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11540895" y="6262249"/>
            <a:ext cx="530488" cy="400110"/>
          </a:xfrm>
          <a:prstGeom prst="rect">
            <a:avLst/>
          </a:prstGeom>
        </p:spPr>
        <p:txBody>
          <a:bodyPr wrap="square">
            <a:spAutoFit/>
          </a:bodyPr>
          <a:lstStyle/>
          <a:p>
            <a:r>
              <a:rPr lang="id-ID" sz="1000" b="0" i="0" dirty="0">
                <a:solidFill>
                  <a:schemeClr val="bg1">
                    <a:lumMod val="65000"/>
                  </a:schemeClr>
                </a:solidFill>
                <a:latin typeface="Calibri" charset="0"/>
                <a:ea typeface="Calibri" charset="0"/>
                <a:cs typeface="Calibri" charset="0"/>
              </a:rPr>
              <a:t>PAGE</a:t>
            </a:r>
          </a:p>
          <a:p>
            <a:fld id="{260E2A6B-A809-4840-BF14-8648BC0BDF87}" type="slidenum">
              <a:rPr lang="id-ID" sz="1000" b="1" i="0" smtClean="0">
                <a:solidFill>
                  <a:schemeClr val="bg1">
                    <a:lumMod val="65000"/>
                  </a:schemeClr>
                </a:solidFill>
                <a:latin typeface="Calibri" charset="0"/>
                <a:ea typeface="Calibri" charset="0"/>
                <a:cs typeface="Calibri" charset="0"/>
              </a:rPr>
              <a:pPr/>
              <a:t>‹#›</a:t>
            </a:fld>
            <a:endParaRPr lang="en-US" sz="1000" b="1" i="0" dirty="0">
              <a:solidFill>
                <a:schemeClr val="bg1">
                  <a:lumMod val="65000"/>
                </a:schemeClr>
              </a:solidFill>
              <a:latin typeface="Calibri" charset="0"/>
              <a:ea typeface="Calibri" charset="0"/>
              <a:cs typeface="Calibri" charset="0"/>
            </a:endParaRPr>
          </a:p>
        </p:txBody>
      </p:sp>
      <p:sp>
        <p:nvSpPr>
          <p:cNvPr id="10" name="Rectangle 9"/>
          <p:cNvSpPr/>
          <p:nvPr/>
        </p:nvSpPr>
        <p:spPr>
          <a:xfrm>
            <a:off x="400051" y="743016"/>
            <a:ext cx="1371600" cy="121920"/>
          </a:xfrm>
          <a:prstGeom prst="rect">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185"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endParaRPr>
          </a:p>
        </p:txBody>
      </p:sp>
      <p:cxnSp>
        <p:nvCxnSpPr>
          <p:cNvPr id="11" name="Straight Connector 10"/>
          <p:cNvCxnSpPr/>
          <p:nvPr/>
        </p:nvCxnSpPr>
        <p:spPr>
          <a:xfrm>
            <a:off x="400052" y="732447"/>
            <a:ext cx="11390169" cy="0"/>
          </a:xfrm>
          <a:prstGeom prst="line">
            <a:avLst/>
          </a:prstGeom>
          <a:noFill/>
          <a:ln w="15875" cap="flat">
            <a:solidFill>
              <a:schemeClr val="accent1"/>
            </a:solidFill>
            <a:prstDash val="solid"/>
            <a:miter lim="400000"/>
          </a:ln>
          <a:effectLst/>
          <a:sp3d/>
        </p:spPr>
        <p:style>
          <a:lnRef idx="0">
            <a:scrgbClr r="0" g="0" b="0"/>
          </a:lnRef>
          <a:fillRef idx="0">
            <a:scrgbClr r="0" g="0" b="0"/>
          </a:fillRef>
          <a:effectRef idx="0">
            <a:scrgbClr r="0" g="0" b="0"/>
          </a:effectRef>
          <a:fontRef idx="none"/>
        </p:style>
      </p:cxn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6465" y="6221215"/>
            <a:ext cx="1940875" cy="512952"/>
          </a:xfrm>
          <a:prstGeom prst="rect">
            <a:avLst/>
          </a:prstGeom>
        </p:spPr>
      </p:pic>
      <p:sp>
        <p:nvSpPr>
          <p:cNvPr id="16" name="Title Placeholder 15"/>
          <p:cNvSpPr>
            <a:spLocks noGrp="1"/>
          </p:cNvSpPr>
          <p:nvPr>
            <p:ph type="title"/>
          </p:nvPr>
        </p:nvSpPr>
        <p:spPr>
          <a:xfrm>
            <a:off x="400052" y="192260"/>
            <a:ext cx="11391899" cy="540597"/>
          </a:xfrm>
          <a:prstGeom prst="rect">
            <a:avLst/>
          </a:prstGeom>
        </p:spPr>
        <p:txBody>
          <a:bodyPr vert="horz" lIns="0" tIns="0" rIns="91440" bIns="0" rtlCol="0" anchor="ctr">
            <a:noAutofit/>
          </a:bodyPr>
          <a:lstStyle/>
          <a:p>
            <a:r>
              <a:rPr lang="en-US" dirty="0"/>
              <a:t>Click to edit Master title style</a:t>
            </a:r>
          </a:p>
        </p:txBody>
      </p:sp>
    </p:spTree>
    <p:extLst>
      <p:ext uri="{BB962C8B-B14F-4D97-AF65-F5344CB8AC3E}">
        <p14:creationId xmlns:p14="http://schemas.microsoft.com/office/powerpoint/2010/main" val="1139186289"/>
      </p:ext>
    </p:extLst>
  </p:cSld>
  <p:clrMap bg1="lt1" tx1="dk1" bg2="lt2" tx2="dk2" accent1="accent1" accent2="accent2" accent3="accent3" accent4="accent4" accent5="accent5" accent6="accent6" hlink="hlink" folHlink="folHlink"/>
  <p:sldLayoutIdLst>
    <p:sldLayoutId id="2147483654" r:id="rId1"/>
    <p:sldLayoutId id="2147483741" r:id="rId2"/>
    <p:sldLayoutId id="2147483656" r:id="rId3"/>
  </p:sldLayoutIdLst>
  <p:hf hdr="0" ftr="0" dt="0"/>
  <p:txStyles>
    <p:titleStyle>
      <a:lvl1pPr algn="l" defTabSz="685800" rtl="0" eaLnBrk="1" latinLnBrk="0" hangingPunct="1">
        <a:lnSpc>
          <a:spcPct val="90000"/>
        </a:lnSpc>
        <a:spcBef>
          <a:spcPct val="0"/>
        </a:spcBef>
        <a:buNone/>
        <a:defRPr sz="1800" kern="1200" cap="none" baseline="0">
          <a:solidFill>
            <a:srgbClr val="4D4D4C"/>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outdoor, building, sky, government building&#10;&#10;Description automatically generated">
            <a:extLst>
              <a:ext uri="{FF2B5EF4-FFF2-40B4-BE49-F238E27FC236}">
                <a16:creationId xmlns:a16="http://schemas.microsoft.com/office/drawing/2014/main" id="{46D1EF20-F085-445F-BA6E-591801E52CFC}"/>
              </a:ext>
            </a:extLst>
          </p:cNvPr>
          <p:cNvPicPr>
            <a:picLocks noChangeAspect="1"/>
          </p:cNvPicPr>
          <p:nvPr/>
        </p:nvPicPr>
        <p:blipFill rotWithShape="1">
          <a:blip r:embed="rId2">
            <a:alphaModFix amt="20000"/>
            <a:duotone>
              <a:schemeClr val="accent3">
                <a:shade val="45000"/>
                <a:satMod val="135000"/>
              </a:schemeClr>
              <a:prstClr val="white"/>
            </a:duotone>
            <a:extLst>
              <a:ext uri="{28A0092B-C50C-407E-A947-70E740481C1C}">
                <a14:useLocalDpi xmlns:a14="http://schemas.microsoft.com/office/drawing/2010/main" val="0"/>
              </a:ext>
            </a:extLst>
          </a:blip>
          <a:srcRect t="9687" b="30790"/>
          <a:stretch/>
        </p:blipFill>
        <p:spPr>
          <a:xfrm>
            <a:off x="0" y="1439056"/>
            <a:ext cx="12192000" cy="5418944"/>
          </a:xfrm>
          <a:prstGeom prst="rect">
            <a:avLst/>
          </a:prstGeom>
        </p:spPr>
      </p:pic>
      <p:sp>
        <p:nvSpPr>
          <p:cNvPr id="4" name="Rectangle 3">
            <a:extLst>
              <a:ext uri="{FF2B5EF4-FFF2-40B4-BE49-F238E27FC236}">
                <a16:creationId xmlns:a16="http://schemas.microsoft.com/office/drawing/2014/main" id="{4F77EBAD-1040-4330-AC71-6681039A010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Logo&#10;&#10;Description automatically generated">
            <a:extLst>
              <a:ext uri="{FF2B5EF4-FFF2-40B4-BE49-F238E27FC236}">
                <a16:creationId xmlns:a16="http://schemas.microsoft.com/office/drawing/2014/main" id="{9A3BCA27-B123-4C74-B7AE-CF7375A19C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sp>
        <p:nvSpPr>
          <p:cNvPr id="10" name="Title 1">
            <a:extLst>
              <a:ext uri="{FF2B5EF4-FFF2-40B4-BE49-F238E27FC236}">
                <a16:creationId xmlns:a16="http://schemas.microsoft.com/office/drawing/2014/main" id="{FFEEC75E-8A3E-45FB-A6A6-066A3C63890F}"/>
              </a:ext>
            </a:extLst>
          </p:cNvPr>
          <p:cNvSpPr>
            <a:spLocks noGrp="1"/>
          </p:cNvSpPr>
          <p:nvPr>
            <p:ph type="ctrTitle"/>
          </p:nvPr>
        </p:nvSpPr>
        <p:spPr>
          <a:xfrm>
            <a:off x="4072847" y="125871"/>
            <a:ext cx="7820284" cy="1162031"/>
          </a:xfrm>
        </p:spPr>
        <p:txBody>
          <a:bodyPr>
            <a:noAutofit/>
          </a:bodyPr>
          <a:lstStyle/>
          <a:p>
            <a:r>
              <a:rPr lang="en-US" sz="4000" b="1" dirty="0">
                <a:solidFill>
                  <a:schemeClr val="bg1"/>
                </a:solidFill>
              </a:rPr>
              <a:t>Virtual Town Hall: Friday, April 30 @ 10:30 CT / 11:30 ET</a:t>
            </a:r>
          </a:p>
        </p:txBody>
      </p:sp>
      <p:cxnSp>
        <p:nvCxnSpPr>
          <p:cNvPr id="12" name="Straight Connector 11">
            <a:extLst>
              <a:ext uri="{FF2B5EF4-FFF2-40B4-BE49-F238E27FC236}">
                <a16:creationId xmlns:a16="http://schemas.microsoft.com/office/drawing/2014/main" id="{D020282A-17C4-48AA-AAB0-4C8CFADB71F8}"/>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14" name="Title 1">
            <a:extLst>
              <a:ext uri="{FF2B5EF4-FFF2-40B4-BE49-F238E27FC236}">
                <a16:creationId xmlns:a16="http://schemas.microsoft.com/office/drawing/2014/main" id="{8D839E94-A53F-448B-8A68-6D826F31B191}"/>
              </a:ext>
            </a:extLst>
          </p:cNvPr>
          <p:cNvSpPr txBox="1">
            <a:spLocks/>
          </p:cNvSpPr>
          <p:nvPr/>
        </p:nvSpPr>
        <p:spPr>
          <a:xfrm>
            <a:off x="605552" y="1883997"/>
            <a:ext cx="10980896" cy="79544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5000"/>
              </a:lnSpc>
              <a:spcBef>
                <a:spcPts val="0"/>
              </a:spcBef>
            </a:pPr>
            <a:r>
              <a:rPr lang="en-US" sz="4400" b="1" dirty="0">
                <a:solidFill>
                  <a:srgbClr val="C00000"/>
                </a:solidFill>
                <a:latin typeface="Calibri"/>
                <a:ea typeface="Calibri" panose="020F0502020204030204" pitchFamily="34" charset="0"/>
                <a:cs typeface="Consolas" panose="020B0609020204030204" pitchFamily="49" charset="0"/>
              </a:rPr>
              <a:t>Reimagining Child Care In Tennessee</a:t>
            </a:r>
          </a:p>
        </p:txBody>
      </p:sp>
      <p:sp>
        <p:nvSpPr>
          <p:cNvPr id="11" name="Title 1">
            <a:extLst>
              <a:ext uri="{FF2B5EF4-FFF2-40B4-BE49-F238E27FC236}">
                <a16:creationId xmlns:a16="http://schemas.microsoft.com/office/drawing/2014/main" id="{A93F771B-853D-4F76-A57B-EF6FFE049215}"/>
              </a:ext>
            </a:extLst>
          </p:cNvPr>
          <p:cNvSpPr txBox="1">
            <a:spLocks/>
          </p:cNvSpPr>
          <p:nvPr/>
        </p:nvSpPr>
        <p:spPr>
          <a:xfrm>
            <a:off x="381254" y="2856217"/>
            <a:ext cx="11429492" cy="127847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14999"/>
              </a:lnSpc>
              <a:spcBef>
                <a:spcPts val="0"/>
              </a:spcBef>
            </a:pPr>
            <a:r>
              <a:rPr lang="en-US" sz="3200" dirty="0">
                <a:solidFill>
                  <a:srgbClr val="C00000"/>
                </a:solidFill>
                <a:latin typeface="Calibri"/>
              </a:rPr>
              <a:t>Special guests:  State </a:t>
            </a:r>
            <a:r>
              <a:rPr lang="en-US" sz="3200" b="1" dirty="0">
                <a:solidFill>
                  <a:srgbClr val="C00000"/>
                </a:solidFill>
                <a:latin typeface="Calibri"/>
              </a:rPr>
              <a:t>Senator Becky Massey, </a:t>
            </a:r>
            <a:r>
              <a:rPr lang="en-US" sz="3200" dirty="0">
                <a:solidFill>
                  <a:srgbClr val="C00000"/>
                </a:solidFill>
                <a:latin typeface="Calibri"/>
              </a:rPr>
              <a:t>State</a:t>
            </a:r>
            <a:r>
              <a:rPr lang="en-US" sz="3200" b="1" dirty="0">
                <a:solidFill>
                  <a:srgbClr val="C00000"/>
                </a:solidFill>
                <a:latin typeface="Calibri"/>
              </a:rPr>
              <a:t> Representative Patsy </a:t>
            </a:r>
            <a:r>
              <a:rPr lang="en-US" sz="3200" b="1" dirty="0" err="1">
                <a:solidFill>
                  <a:srgbClr val="C00000"/>
                </a:solidFill>
                <a:latin typeface="Calibri"/>
              </a:rPr>
              <a:t>Hazlewood</a:t>
            </a:r>
            <a:r>
              <a:rPr lang="en-US" sz="3200" b="1" dirty="0">
                <a:solidFill>
                  <a:srgbClr val="C00000"/>
                </a:solidFill>
                <a:latin typeface="Calibri"/>
              </a:rPr>
              <a:t>, </a:t>
            </a:r>
            <a:r>
              <a:rPr lang="en-US" sz="3200" dirty="0">
                <a:solidFill>
                  <a:srgbClr val="C00000"/>
                </a:solidFill>
                <a:latin typeface="Calibri"/>
              </a:rPr>
              <a:t>expert</a:t>
            </a:r>
            <a:r>
              <a:rPr lang="en-US" sz="3200" b="1" dirty="0">
                <a:solidFill>
                  <a:srgbClr val="C00000"/>
                </a:solidFill>
                <a:latin typeface="Calibri"/>
              </a:rPr>
              <a:t> Danielle Ewen with Education Counsel</a:t>
            </a:r>
          </a:p>
        </p:txBody>
      </p:sp>
      <p:sp>
        <p:nvSpPr>
          <p:cNvPr id="13" name="Title 1">
            <a:extLst>
              <a:ext uri="{FF2B5EF4-FFF2-40B4-BE49-F238E27FC236}">
                <a16:creationId xmlns:a16="http://schemas.microsoft.com/office/drawing/2014/main" id="{AE4A5997-1ED0-41C3-B8DE-807217355CED}"/>
              </a:ext>
            </a:extLst>
          </p:cNvPr>
          <p:cNvSpPr txBox="1">
            <a:spLocks/>
          </p:cNvSpPr>
          <p:nvPr/>
        </p:nvSpPr>
        <p:spPr>
          <a:xfrm>
            <a:off x="156956" y="4908624"/>
            <a:ext cx="11429492" cy="127847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14999"/>
              </a:lnSpc>
              <a:spcBef>
                <a:spcPts val="0"/>
              </a:spcBef>
            </a:pPr>
            <a:r>
              <a:rPr lang="en-US" sz="3200" dirty="0">
                <a:solidFill>
                  <a:srgbClr val="C00000"/>
                </a:solidFill>
                <a:latin typeface="Calibri"/>
              </a:rPr>
              <a:t>Learn about new federal child care funding coming to Tennessee and important state legislation; and lend your ideas for how Tennessee can build child care back stronger.</a:t>
            </a:r>
            <a:endParaRPr lang="en-US" sz="3200" b="1" dirty="0">
              <a:solidFill>
                <a:srgbClr val="C00000"/>
              </a:solidFill>
              <a:latin typeface="Calibri"/>
            </a:endParaRPr>
          </a:p>
        </p:txBody>
      </p:sp>
    </p:spTree>
    <p:extLst>
      <p:ext uri="{BB962C8B-B14F-4D97-AF65-F5344CB8AC3E}">
        <p14:creationId xmlns:p14="http://schemas.microsoft.com/office/powerpoint/2010/main" val="410709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AD6D75-864C-481B-9420-BC7C07BED544}"/>
              </a:ext>
            </a:extLst>
          </p:cNvPr>
          <p:cNvSpPr>
            <a:spLocks noGrp="1"/>
          </p:cNvSpPr>
          <p:nvPr>
            <p:ph type="title"/>
          </p:nvPr>
        </p:nvSpPr>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r>
              <a:rPr lang="en-US" sz="2400" b="1" dirty="0"/>
              <a:t>Longer-term policy changes</a:t>
            </a:r>
          </a:p>
        </p:txBody>
      </p:sp>
      <p:sp>
        <p:nvSpPr>
          <p:cNvPr id="7" name="Content Placeholder 6">
            <a:extLst>
              <a:ext uri="{FF2B5EF4-FFF2-40B4-BE49-F238E27FC236}">
                <a16:creationId xmlns:a16="http://schemas.microsoft.com/office/drawing/2014/main" id="{F48EF252-5E3A-472A-BECD-A573FCA55E20}"/>
              </a:ext>
            </a:extLst>
          </p:cNvPr>
          <p:cNvSpPr>
            <a:spLocks noGrp="1"/>
          </p:cNvSpPr>
          <p:nvPr>
            <p:ph idx="1"/>
          </p:nvPr>
        </p:nvSpPr>
        <p:spPr>
          <a:xfrm>
            <a:off x="592776" y="1140448"/>
            <a:ext cx="11053948" cy="4882349"/>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pPr marL="380990" indent="-380990" algn="l">
              <a:lnSpc>
                <a:spcPct val="100000"/>
              </a:lnSpc>
              <a:spcBef>
                <a:spcPts val="1200"/>
              </a:spcBef>
              <a:buFont typeface="Wingdings" panose="05000000000000000000" pitchFamily="2" charset="2"/>
              <a:buChar char="ü"/>
            </a:pPr>
            <a:r>
              <a:rPr lang="en-US" sz="2000" b="1" dirty="0">
                <a:solidFill>
                  <a:schemeClr val="tx1"/>
                </a:solidFill>
              </a:rPr>
              <a:t>Increase access to child care subsidies by:</a:t>
            </a:r>
          </a:p>
          <a:p>
            <a:pPr marL="1066773" lvl="1" indent="-380990" algn="l">
              <a:lnSpc>
                <a:spcPct val="100000"/>
              </a:lnSpc>
              <a:spcBef>
                <a:spcPts val="600"/>
              </a:spcBef>
              <a:buFont typeface="Courier New" panose="02070309020205020404" pitchFamily="49" charset="0"/>
              <a:buChar char="o"/>
            </a:pPr>
            <a:r>
              <a:rPr lang="en-US" sz="2000" b="1" dirty="0">
                <a:solidFill>
                  <a:schemeClr val="tx1"/>
                </a:solidFill>
              </a:rPr>
              <a:t>Increasing eligibility</a:t>
            </a:r>
          </a:p>
          <a:p>
            <a:pPr marL="1066773" lvl="1" indent="-380990" algn="l">
              <a:lnSpc>
                <a:spcPct val="100000"/>
              </a:lnSpc>
              <a:spcBef>
                <a:spcPts val="600"/>
              </a:spcBef>
              <a:buFont typeface="Courier New" panose="02070309020205020404" pitchFamily="49" charset="0"/>
              <a:buChar char="o"/>
            </a:pPr>
            <a:r>
              <a:rPr lang="en-US" sz="2000" b="1" dirty="0">
                <a:solidFill>
                  <a:schemeClr val="tx1"/>
                </a:solidFill>
              </a:rPr>
              <a:t>Raising rates for all providers</a:t>
            </a:r>
          </a:p>
          <a:p>
            <a:pPr marL="1066773" lvl="1" indent="-380990" algn="l">
              <a:lnSpc>
                <a:spcPct val="100000"/>
              </a:lnSpc>
              <a:spcBef>
                <a:spcPts val="600"/>
              </a:spcBef>
              <a:buFont typeface="Courier New" panose="02070309020205020404" pitchFamily="49" charset="0"/>
              <a:buChar char="o"/>
            </a:pPr>
            <a:r>
              <a:rPr lang="en-US" sz="2000" b="1" dirty="0">
                <a:solidFill>
                  <a:schemeClr val="tx1"/>
                </a:solidFill>
              </a:rPr>
              <a:t>Eliminate or lower co-payments and other parent fees</a:t>
            </a:r>
          </a:p>
          <a:p>
            <a:pPr marL="380990" indent="-380990" algn="l">
              <a:lnSpc>
                <a:spcPct val="100000"/>
              </a:lnSpc>
              <a:spcBef>
                <a:spcPts val="1200"/>
              </a:spcBef>
              <a:buFont typeface="Wingdings" panose="05000000000000000000" pitchFamily="2" charset="2"/>
              <a:buChar char="ü"/>
            </a:pPr>
            <a:r>
              <a:rPr lang="en-US" sz="2000" b="1" dirty="0">
                <a:solidFill>
                  <a:schemeClr val="tx1"/>
                </a:solidFill>
              </a:rPr>
              <a:t>Create contracts to meet the needs of families and providers;</a:t>
            </a:r>
          </a:p>
          <a:p>
            <a:pPr marL="380990" indent="-380990" algn="l">
              <a:lnSpc>
                <a:spcPct val="100000"/>
              </a:lnSpc>
              <a:spcBef>
                <a:spcPts val="1200"/>
              </a:spcBef>
              <a:buFont typeface="Wingdings" panose="05000000000000000000" pitchFamily="2" charset="2"/>
              <a:buChar char="ü"/>
            </a:pPr>
            <a:r>
              <a:rPr lang="en-US" sz="2000" b="1" dirty="0">
                <a:solidFill>
                  <a:schemeClr val="tx1"/>
                </a:solidFill>
              </a:rPr>
              <a:t>Improve data collection to identify gaps and address equity;</a:t>
            </a:r>
          </a:p>
          <a:p>
            <a:pPr marL="380990" indent="-380990" algn="l">
              <a:lnSpc>
                <a:spcPct val="100000"/>
              </a:lnSpc>
              <a:spcBef>
                <a:spcPts val="1200"/>
              </a:spcBef>
              <a:buFont typeface="Wingdings" panose="05000000000000000000" pitchFamily="2" charset="2"/>
              <a:buChar char="ü"/>
            </a:pPr>
            <a:r>
              <a:rPr lang="en-US" sz="2000" b="1" dirty="0">
                <a:solidFill>
                  <a:schemeClr val="tx1"/>
                </a:solidFill>
              </a:rPr>
              <a:t>Coordinate with other systems, including:</a:t>
            </a:r>
          </a:p>
          <a:p>
            <a:pPr marL="1066773" lvl="1" indent="-380990" algn="l">
              <a:lnSpc>
                <a:spcPct val="100000"/>
              </a:lnSpc>
              <a:spcBef>
                <a:spcPts val="600"/>
              </a:spcBef>
              <a:buFont typeface="Courier New" panose="02070309020205020404" pitchFamily="49" charset="0"/>
              <a:buChar char="o"/>
            </a:pPr>
            <a:r>
              <a:rPr lang="en-US" sz="2000" b="1" dirty="0">
                <a:solidFill>
                  <a:schemeClr val="tx1"/>
                </a:solidFill>
              </a:rPr>
              <a:t>Expanding </a:t>
            </a:r>
            <a:r>
              <a:rPr lang="en-US" sz="2000" b="1" dirty="0" err="1">
                <a:solidFill>
                  <a:schemeClr val="tx1"/>
                </a:solidFill>
              </a:rPr>
              <a:t>ChildFind</a:t>
            </a:r>
            <a:endParaRPr lang="en-US" sz="2000" b="1" dirty="0">
              <a:solidFill>
                <a:schemeClr val="tx1"/>
              </a:solidFill>
            </a:endParaRPr>
          </a:p>
          <a:p>
            <a:pPr marL="1066773" lvl="1" indent="-380990" algn="l">
              <a:lnSpc>
                <a:spcPct val="100000"/>
              </a:lnSpc>
              <a:spcBef>
                <a:spcPts val="600"/>
              </a:spcBef>
              <a:buFont typeface="Courier New" panose="02070309020205020404" pitchFamily="49" charset="0"/>
              <a:buChar char="o"/>
            </a:pPr>
            <a:r>
              <a:rPr lang="en-US" sz="2000" b="1" dirty="0">
                <a:solidFill>
                  <a:schemeClr val="tx1"/>
                </a:solidFill>
              </a:rPr>
              <a:t>Working with pediatricians to provide developmental assessments and vaccines</a:t>
            </a:r>
          </a:p>
          <a:p>
            <a:pPr marL="1066773" lvl="1" indent="-380990" algn="l">
              <a:lnSpc>
                <a:spcPct val="100000"/>
              </a:lnSpc>
              <a:spcBef>
                <a:spcPts val="600"/>
              </a:spcBef>
              <a:buFont typeface="Courier New" panose="02070309020205020404" pitchFamily="49" charset="0"/>
              <a:buChar char="o"/>
            </a:pPr>
            <a:r>
              <a:rPr lang="en-US" sz="2000" b="1" dirty="0">
                <a:solidFill>
                  <a:schemeClr val="tx1"/>
                </a:solidFill>
              </a:rPr>
              <a:t> Supporting transition of children from early childhood programs to elementary school;</a:t>
            </a:r>
          </a:p>
          <a:p>
            <a:pPr marL="380990" indent="-380990" algn="l">
              <a:lnSpc>
                <a:spcPct val="100000"/>
              </a:lnSpc>
              <a:spcBef>
                <a:spcPts val="1200"/>
              </a:spcBef>
              <a:buFont typeface="Wingdings" panose="05000000000000000000" pitchFamily="2" charset="2"/>
              <a:buChar char="ü"/>
            </a:pPr>
            <a:r>
              <a:rPr lang="en-US" sz="2000" b="1" dirty="0">
                <a:solidFill>
                  <a:schemeClr val="tx1"/>
                </a:solidFill>
              </a:rPr>
              <a:t>Increase access to home visiting programs; and</a:t>
            </a:r>
          </a:p>
          <a:p>
            <a:pPr marL="380990" indent="-380990" algn="l">
              <a:lnSpc>
                <a:spcPct val="100000"/>
              </a:lnSpc>
              <a:spcBef>
                <a:spcPts val="1200"/>
              </a:spcBef>
              <a:buFont typeface="Wingdings" panose="05000000000000000000" pitchFamily="2" charset="2"/>
              <a:buChar char="ü"/>
            </a:pPr>
            <a:r>
              <a:rPr lang="en-US" sz="2000" b="1" dirty="0">
                <a:solidFill>
                  <a:schemeClr val="tx1"/>
                </a:solidFill>
              </a:rPr>
              <a:t>Encourage and support family child care providers to enroll in the </a:t>
            </a:r>
            <a:r>
              <a:rPr lang="en-US" sz="2000" b="1" dirty="0" err="1">
                <a:solidFill>
                  <a:schemeClr val="tx1"/>
                </a:solidFill>
              </a:rPr>
              <a:t>CACFP</a:t>
            </a:r>
            <a:r>
              <a:rPr lang="en-US" sz="2000" b="1" dirty="0">
                <a:solidFill>
                  <a:schemeClr val="tx1"/>
                </a:solidFill>
              </a:rPr>
              <a:t>.</a:t>
            </a:r>
          </a:p>
        </p:txBody>
      </p:sp>
    </p:spTree>
    <p:extLst>
      <p:ext uri="{BB962C8B-B14F-4D97-AF65-F5344CB8AC3E}">
        <p14:creationId xmlns:p14="http://schemas.microsoft.com/office/powerpoint/2010/main" val="1062608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6A2F0E-0A9D-4A14-9DD9-5BF3AC628F2D}"/>
              </a:ext>
            </a:extLst>
          </p:cNvPr>
          <p:cNvSpPr>
            <a:spLocks noGrp="1"/>
          </p:cNvSpPr>
          <p:nvPr>
            <p:ph sz="half" idx="1"/>
          </p:nvPr>
        </p:nvSpPr>
        <p:spPr>
          <a:xfrm>
            <a:off x="400055" y="1546935"/>
            <a:ext cx="5619748" cy="4889240"/>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pPr marL="609585" lvl="0" indent="-609585" algn="l">
              <a:spcBef>
                <a:spcPts val="1200"/>
              </a:spcBef>
              <a:buFont typeface="Wingdings" panose="05000000000000000000" pitchFamily="2" charset="2"/>
              <a:buChar char="ü"/>
            </a:pPr>
            <a:r>
              <a:rPr lang="en-US" sz="1867" b="1" dirty="0">
                <a:solidFill>
                  <a:srgbClr val="2893E6"/>
                </a:solidFill>
              </a:rPr>
              <a:t>Fully refundable child tax credit</a:t>
            </a:r>
          </a:p>
          <a:p>
            <a:pPr marL="609585" lvl="0" indent="-609585" algn="l">
              <a:spcBef>
                <a:spcPts val="1200"/>
              </a:spcBef>
              <a:buFont typeface="Wingdings" panose="05000000000000000000" pitchFamily="2" charset="2"/>
              <a:buChar char="ü"/>
            </a:pPr>
            <a:r>
              <a:rPr lang="en-US" sz="1867" b="1" dirty="0">
                <a:solidFill>
                  <a:srgbClr val="2893E6"/>
                </a:solidFill>
              </a:rPr>
              <a:t>Expansion of child/dependent care tax credit</a:t>
            </a:r>
          </a:p>
          <a:p>
            <a:pPr marL="609585" lvl="0" indent="-609585" algn="l">
              <a:spcBef>
                <a:spcPts val="1200"/>
              </a:spcBef>
              <a:buFont typeface="Wingdings" panose="05000000000000000000" pitchFamily="2" charset="2"/>
              <a:buChar char="ü"/>
            </a:pPr>
            <a:r>
              <a:rPr lang="en-US" sz="1867" b="1" dirty="0">
                <a:solidFill>
                  <a:srgbClr val="2893E6"/>
                </a:solidFill>
              </a:rPr>
              <a:t>Stimulus payments to families</a:t>
            </a:r>
          </a:p>
          <a:p>
            <a:pPr marL="609585" lvl="0" indent="-609585" algn="l">
              <a:spcBef>
                <a:spcPts val="1200"/>
              </a:spcBef>
              <a:buFont typeface="Wingdings" panose="05000000000000000000" pitchFamily="2" charset="2"/>
              <a:buChar char="ü"/>
            </a:pPr>
            <a:r>
              <a:rPr lang="en-US" sz="1867" b="1" dirty="0"/>
              <a:t>Funds for state and local governments</a:t>
            </a:r>
          </a:p>
          <a:p>
            <a:pPr marL="609585" lvl="0" indent="-609585" algn="l">
              <a:spcBef>
                <a:spcPts val="1200"/>
              </a:spcBef>
              <a:buFont typeface="Wingdings" panose="05000000000000000000" pitchFamily="2" charset="2"/>
              <a:buChar char="ü"/>
            </a:pPr>
            <a:r>
              <a:rPr lang="en-US" sz="1867" b="1" dirty="0"/>
              <a:t>Increased funding for home visiting</a:t>
            </a:r>
          </a:p>
          <a:p>
            <a:pPr marL="609585" lvl="0" indent="-609585" algn="l">
              <a:spcBef>
                <a:spcPts val="1200"/>
              </a:spcBef>
              <a:buFont typeface="Wingdings" panose="05000000000000000000" pitchFamily="2" charset="2"/>
              <a:buChar char="ü"/>
            </a:pPr>
            <a:r>
              <a:rPr lang="en-US" sz="1867" b="1" dirty="0"/>
              <a:t>Increased funding for IDEA, including funds for infants, toddlers, and preschoolers with special needs</a:t>
            </a:r>
          </a:p>
          <a:p>
            <a:pPr marL="609585" lvl="0" indent="-609585" algn="l">
              <a:spcBef>
                <a:spcPts val="1200"/>
              </a:spcBef>
              <a:buFont typeface="Wingdings" panose="05000000000000000000" pitchFamily="2" charset="2"/>
              <a:buChar char="ü"/>
            </a:pPr>
            <a:endParaRPr lang="en-US" sz="1867" dirty="0">
              <a:solidFill>
                <a:srgbClr val="2893E6"/>
              </a:solidFill>
            </a:endParaRPr>
          </a:p>
          <a:p>
            <a:pPr algn="l">
              <a:spcBef>
                <a:spcPts val="1200"/>
              </a:spcBef>
            </a:pPr>
            <a:endParaRPr lang="en-US" dirty="0"/>
          </a:p>
        </p:txBody>
      </p:sp>
      <p:sp>
        <p:nvSpPr>
          <p:cNvPr id="3" name="Content Placeholder 2">
            <a:extLst>
              <a:ext uri="{FF2B5EF4-FFF2-40B4-BE49-F238E27FC236}">
                <a16:creationId xmlns:a16="http://schemas.microsoft.com/office/drawing/2014/main" id="{B39A07FD-0866-4066-854B-87AB5C065F1B}"/>
              </a:ext>
            </a:extLst>
          </p:cNvPr>
          <p:cNvSpPr>
            <a:spLocks noGrp="1"/>
          </p:cNvSpPr>
          <p:nvPr>
            <p:ph sz="half" idx="2"/>
          </p:nvPr>
        </p:nvSpPr>
        <p:spPr>
          <a:xfrm>
            <a:off x="6172201" y="1491515"/>
            <a:ext cx="5619748" cy="3454558"/>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pPr marL="609585" lvl="0" indent="-609585" algn="l">
              <a:spcBef>
                <a:spcPts val="1200"/>
              </a:spcBef>
              <a:buFont typeface="Wingdings" panose="05000000000000000000" pitchFamily="2" charset="2"/>
              <a:buChar char="ü"/>
            </a:pPr>
            <a:r>
              <a:rPr lang="en-US" sz="1867" b="1" dirty="0"/>
              <a:t>New funds for students experiencing homelessness</a:t>
            </a:r>
          </a:p>
          <a:p>
            <a:pPr marL="609585" lvl="0" indent="-609585" algn="l">
              <a:spcBef>
                <a:spcPts val="1200"/>
              </a:spcBef>
              <a:buFont typeface="Wingdings" panose="05000000000000000000" pitchFamily="2" charset="2"/>
              <a:buChar char="ü"/>
            </a:pPr>
            <a:r>
              <a:rPr lang="en-US" sz="1867" b="1" dirty="0">
                <a:solidFill>
                  <a:srgbClr val="2893E6"/>
                </a:solidFill>
              </a:rPr>
              <a:t>Subsidies for COBRA premiums</a:t>
            </a:r>
          </a:p>
          <a:p>
            <a:pPr marL="609585" lvl="0" indent="-609585" algn="l">
              <a:spcBef>
                <a:spcPts val="1200"/>
              </a:spcBef>
              <a:buFont typeface="Wingdings" panose="05000000000000000000" pitchFamily="2" charset="2"/>
              <a:buChar char="ü"/>
            </a:pPr>
            <a:r>
              <a:rPr lang="en-US" sz="1867" b="1" dirty="0">
                <a:solidFill>
                  <a:srgbClr val="2893E6"/>
                </a:solidFill>
              </a:rPr>
              <a:t>Incentives for states to extend Medicaid supports for postpartum women for 12 months</a:t>
            </a:r>
          </a:p>
          <a:p>
            <a:pPr marL="609585" lvl="0" indent="-609585" algn="l">
              <a:spcBef>
                <a:spcPts val="1200"/>
              </a:spcBef>
              <a:buFont typeface="Wingdings" panose="05000000000000000000" pitchFamily="2" charset="2"/>
              <a:buChar char="ü"/>
            </a:pPr>
            <a:r>
              <a:rPr lang="en-US" sz="1867" b="1" dirty="0">
                <a:solidFill>
                  <a:srgbClr val="2893E6"/>
                </a:solidFill>
              </a:rPr>
              <a:t>Extended tax credits for providers who provide family leave</a:t>
            </a:r>
          </a:p>
          <a:p>
            <a:pPr marL="609585" lvl="0" indent="-609585" algn="l">
              <a:spcBef>
                <a:spcPts val="1200"/>
              </a:spcBef>
              <a:buFont typeface="Wingdings" panose="05000000000000000000" pitchFamily="2" charset="2"/>
              <a:buChar char="ü"/>
            </a:pPr>
            <a:r>
              <a:rPr lang="en-US" sz="1867" b="1" dirty="0">
                <a:solidFill>
                  <a:srgbClr val="2893E6"/>
                </a:solidFill>
              </a:rPr>
              <a:t>Extension of Pandemic </a:t>
            </a:r>
            <a:r>
              <a:rPr lang="en-US" sz="1867" b="1" dirty="0" err="1">
                <a:solidFill>
                  <a:srgbClr val="2893E6"/>
                </a:solidFill>
              </a:rPr>
              <a:t>EBT</a:t>
            </a:r>
            <a:endParaRPr lang="en-US" sz="1867" b="1" dirty="0">
              <a:solidFill>
                <a:srgbClr val="2893E6"/>
              </a:solidFill>
            </a:endParaRPr>
          </a:p>
          <a:p>
            <a:pPr marL="609585" lvl="0" indent="-609585" algn="l">
              <a:spcBef>
                <a:spcPts val="1200"/>
              </a:spcBef>
              <a:buFont typeface="Wingdings" panose="05000000000000000000" pitchFamily="2" charset="2"/>
              <a:buChar char="ü"/>
            </a:pPr>
            <a:r>
              <a:rPr lang="en-US" sz="1867" b="1" dirty="0">
                <a:solidFill>
                  <a:srgbClr val="2893E6"/>
                </a:solidFill>
              </a:rPr>
              <a:t>Extension of SNAP increases</a:t>
            </a:r>
          </a:p>
          <a:p>
            <a:pPr lvl="0" algn="l">
              <a:spcBef>
                <a:spcPts val="1200"/>
              </a:spcBef>
            </a:pPr>
            <a:endParaRPr lang="en-US" sz="1867" dirty="0">
              <a:solidFill>
                <a:srgbClr val="2893E6"/>
              </a:solidFill>
            </a:endParaRPr>
          </a:p>
          <a:p>
            <a:pPr algn="l">
              <a:spcBef>
                <a:spcPts val="1200"/>
              </a:spcBef>
            </a:pPr>
            <a:endParaRPr lang="en-US" dirty="0"/>
          </a:p>
        </p:txBody>
      </p:sp>
      <p:sp>
        <p:nvSpPr>
          <p:cNvPr id="4" name="Title 3">
            <a:extLst>
              <a:ext uri="{FF2B5EF4-FFF2-40B4-BE49-F238E27FC236}">
                <a16:creationId xmlns:a16="http://schemas.microsoft.com/office/drawing/2014/main" id="{1F31E591-BDA8-4240-9D1F-AD36244B89AD}"/>
              </a:ext>
            </a:extLst>
          </p:cNvPr>
          <p:cNvSpPr>
            <a:spLocks noGrp="1"/>
          </p:cNvSpPr>
          <p:nvPr>
            <p:ph type="title"/>
          </p:nvPr>
        </p:nvSpPr>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r>
              <a:rPr lang="en-US" sz="2400" b="1" dirty="0"/>
              <a:t>Additional Components of American Rescue Plan</a:t>
            </a:r>
          </a:p>
        </p:txBody>
      </p:sp>
    </p:spTree>
    <p:extLst>
      <p:ext uri="{BB962C8B-B14F-4D97-AF65-F5344CB8AC3E}">
        <p14:creationId xmlns:p14="http://schemas.microsoft.com/office/powerpoint/2010/main" val="112954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outdoor, building, sky, government building&#10;&#10;Description automatically generated">
            <a:extLst>
              <a:ext uri="{FF2B5EF4-FFF2-40B4-BE49-F238E27FC236}">
                <a16:creationId xmlns:a16="http://schemas.microsoft.com/office/drawing/2014/main" id="{46D1EF20-F085-445F-BA6E-591801E52CFC}"/>
              </a:ext>
            </a:extLst>
          </p:cNvPr>
          <p:cNvPicPr>
            <a:picLocks noChangeAspect="1"/>
          </p:cNvPicPr>
          <p:nvPr/>
        </p:nvPicPr>
        <p:blipFill rotWithShape="1">
          <a:blip r:embed="rId2">
            <a:alphaModFix amt="20000"/>
            <a:duotone>
              <a:schemeClr val="accent3">
                <a:shade val="45000"/>
                <a:satMod val="135000"/>
              </a:schemeClr>
              <a:prstClr val="white"/>
            </a:duotone>
            <a:extLst>
              <a:ext uri="{28A0092B-C50C-407E-A947-70E740481C1C}">
                <a14:useLocalDpi xmlns:a14="http://schemas.microsoft.com/office/drawing/2010/main" val="0"/>
              </a:ext>
            </a:extLst>
          </a:blip>
          <a:srcRect t="9687" b="30790"/>
          <a:stretch/>
        </p:blipFill>
        <p:spPr>
          <a:xfrm>
            <a:off x="0" y="1439056"/>
            <a:ext cx="12192000" cy="5418944"/>
          </a:xfrm>
          <a:prstGeom prst="rect">
            <a:avLst/>
          </a:prstGeom>
        </p:spPr>
      </p:pic>
      <p:sp>
        <p:nvSpPr>
          <p:cNvPr id="4" name="Rectangle 3">
            <a:extLst>
              <a:ext uri="{FF2B5EF4-FFF2-40B4-BE49-F238E27FC236}">
                <a16:creationId xmlns:a16="http://schemas.microsoft.com/office/drawing/2014/main" id="{4F77EBAD-1040-4330-AC71-6681039A010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Logo&#10;&#10;Description automatically generated">
            <a:extLst>
              <a:ext uri="{FF2B5EF4-FFF2-40B4-BE49-F238E27FC236}">
                <a16:creationId xmlns:a16="http://schemas.microsoft.com/office/drawing/2014/main" id="{9A3BCA27-B123-4C74-B7AE-CF7375A19C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2" name="Straight Connector 11">
            <a:extLst>
              <a:ext uri="{FF2B5EF4-FFF2-40B4-BE49-F238E27FC236}">
                <a16:creationId xmlns:a16="http://schemas.microsoft.com/office/drawing/2014/main" id="{D020282A-17C4-48AA-AAB0-4C8CFADB71F8}"/>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Title 1">
            <a:extLst>
              <a:ext uri="{FF2B5EF4-FFF2-40B4-BE49-F238E27FC236}">
                <a16:creationId xmlns:a16="http://schemas.microsoft.com/office/drawing/2014/main" id="{953C06BF-8E57-4159-8CEB-06446D11C918}"/>
              </a:ext>
            </a:extLst>
          </p:cNvPr>
          <p:cNvSpPr txBox="1">
            <a:spLocks/>
          </p:cNvSpPr>
          <p:nvPr/>
        </p:nvSpPr>
        <p:spPr>
          <a:xfrm>
            <a:off x="925975" y="3006436"/>
            <a:ext cx="10116273" cy="15591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1200"/>
              </a:spcAft>
            </a:pPr>
            <a:r>
              <a:rPr lang="en-US" sz="7200" b="1" dirty="0">
                <a:solidFill>
                  <a:schemeClr val="accent1">
                    <a:lumMod val="50000"/>
                  </a:schemeClr>
                </a:solidFill>
              </a:rPr>
              <a:t>Breakout Sessions </a:t>
            </a:r>
          </a:p>
          <a:p>
            <a:pPr>
              <a:spcAft>
                <a:spcPts val="1200"/>
              </a:spcAft>
            </a:pPr>
            <a:r>
              <a:rPr lang="en-US" sz="7200" b="1" dirty="0">
                <a:solidFill>
                  <a:schemeClr val="accent1">
                    <a:lumMod val="50000"/>
                  </a:schemeClr>
                </a:solidFill>
              </a:rPr>
              <a:t>for Input/Feedback</a:t>
            </a:r>
          </a:p>
        </p:txBody>
      </p:sp>
      <p:sp>
        <p:nvSpPr>
          <p:cNvPr id="11" name="Title 1">
            <a:extLst>
              <a:ext uri="{FF2B5EF4-FFF2-40B4-BE49-F238E27FC236}">
                <a16:creationId xmlns:a16="http://schemas.microsoft.com/office/drawing/2014/main" id="{1AAAE968-A53F-4122-A518-BEAD0E390A18}"/>
              </a:ext>
            </a:extLst>
          </p:cNvPr>
          <p:cNvSpPr txBox="1">
            <a:spLocks/>
          </p:cNvSpPr>
          <p:nvPr/>
        </p:nvSpPr>
        <p:spPr>
          <a:xfrm>
            <a:off x="4072847" y="125871"/>
            <a:ext cx="7820284" cy="11620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Virtual Town Hall</a:t>
            </a:r>
          </a:p>
          <a:p>
            <a:r>
              <a:rPr lang="en-US" sz="4000" b="1" dirty="0">
                <a:solidFill>
                  <a:schemeClr val="bg1"/>
                </a:solidFill>
              </a:rPr>
              <a:t>Reimagining Child Care in Tennessee</a:t>
            </a:r>
          </a:p>
        </p:txBody>
      </p:sp>
    </p:spTree>
    <p:extLst>
      <p:ext uri="{BB962C8B-B14F-4D97-AF65-F5344CB8AC3E}">
        <p14:creationId xmlns:p14="http://schemas.microsoft.com/office/powerpoint/2010/main" val="3031082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564192-2997-4763-9980-A188BCF4EB1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D0FACD45-9036-4B8B-95A0-7050241A7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3" name="Straight Connector 12">
            <a:extLst>
              <a:ext uri="{FF2B5EF4-FFF2-40B4-BE49-F238E27FC236}">
                <a16:creationId xmlns:a16="http://schemas.microsoft.com/office/drawing/2014/main" id="{3E71C7ED-D5DE-44CA-8C34-00F66E2F7D30}"/>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5B0A8667-EA19-4D11-893E-2E772F036D61}"/>
              </a:ext>
            </a:extLst>
          </p:cNvPr>
          <p:cNvSpPr txBox="1"/>
          <p:nvPr/>
        </p:nvSpPr>
        <p:spPr>
          <a:xfrm>
            <a:off x="681645" y="2717864"/>
            <a:ext cx="4862286" cy="2985433"/>
          </a:xfrm>
          <a:prstGeom prst="rect">
            <a:avLst/>
          </a:prstGeom>
          <a:noFill/>
        </p:spPr>
        <p:txBody>
          <a:bodyPr wrap="square" rtlCol="0">
            <a:spAutoFit/>
          </a:bodyPr>
          <a:lstStyle/>
          <a:p>
            <a:pPr marL="342900" indent="-342900">
              <a:spcBef>
                <a:spcPts val="1200"/>
              </a:spcBef>
              <a:buFont typeface="Arial" panose="020B0604020202020204" pitchFamily="34" charset="0"/>
              <a:buChar char="•"/>
            </a:pPr>
            <a:r>
              <a:rPr lang="en-US" sz="2400" b="1" dirty="0"/>
              <a:t>Tying provider reimbursement rates to cost of quality</a:t>
            </a:r>
          </a:p>
          <a:p>
            <a:pPr marL="342900" indent="-342900">
              <a:spcBef>
                <a:spcPts val="1200"/>
              </a:spcBef>
              <a:buFont typeface="Arial" panose="020B0604020202020204" pitchFamily="34" charset="0"/>
              <a:buChar char="•"/>
            </a:pPr>
            <a:r>
              <a:rPr lang="en-US" sz="2400" b="1" dirty="0"/>
              <a:t>Expanding payment assistance eligibility to more parents</a:t>
            </a:r>
          </a:p>
          <a:p>
            <a:pPr marL="342900" indent="-342900">
              <a:spcBef>
                <a:spcPts val="1200"/>
              </a:spcBef>
              <a:buFont typeface="Arial" panose="020B0604020202020204" pitchFamily="34" charset="0"/>
              <a:buChar char="•"/>
            </a:pPr>
            <a:r>
              <a:rPr lang="en-US" sz="2400" b="1" dirty="0"/>
              <a:t>Employer support (employee child care benefits)</a:t>
            </a:r>
          </a:p>
          <a:p>
            <a:pPr marL="342900" indent="-342900">
              <a:buFont typeface="Arial" panose="020B0604020202020204" pitchFamily="34" charset="0"/>
              <a:buChar char="•"/>
            </a:pPr>
            <a:endParaRPr lang="en-US" sz="2400" b="1" dirty="0"/>
          </a:p>
        </p:txBody>
      </p:sp>
      <p:sp>
        <p:nvSpPr>
          <p:cNvPr id="9" name="Title 1">
            <a:extLst>
              <a:ext uri="{FF2B5EF4-FFF2-40B4-BE49-F238E27FC236}">
                <a16:creationId xmlns:a16="http://schemas.microsoft.com/office/drawing/2014/main" id="{6DD1D8E9-6B5D-4750-94CC-134698193E89}"/>
              </a:ext>
            </a:extLst>
          </p:cNvPr>
          <p:cNvSpPr txBox="1">
            <a:spLocks/>
          </p:cNvSpPr>
          <p:nvPr/>
        </p:nvSpPr>
        <p:spPr>
          <a:xfrm>
            <a:off x="4072847" y="223878"/>
            <a:ext cx="7820284" cy="8938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 Reimagining Child Care In Tennessee</a:t>
            </a:r>
          </a:p>
        </p:txBody>
      </p:sp>
      <p:sp>
        <p:nvSpPr>
          <p:cNvPr id="10" name="TextBox 9">
            <a:extLst>
              <a:ext uri="{FF2B5EF4-FFF2-40B4-BE49-F238E27FC236}">
                <a16:creationId xmlns:a16="http://schemas.microsoft.com/office/drawing/2014/main" id="{047EFDA5-54B4-4494-8760-6D9B1A6A2259}"/>
              </a:ext>
            </a:extLst>
          </p:cNvPr>
          <p:cNvSpPr txBox="1"/>
          <p:nvPr/>
        </p:nvSpPr>
        <p:spPr>
          <a:xfrm>
            <a:off x="10809599" y="6395246"/>
            <a:ext cx="1083532" cy="369332"/>
          </a:xfrm>
          <a:prstGeom prst="rect">
            <a:avLst/>
          </a:prstGeom>
          <a:noFill/>
        </p:spPr>
        <p:txBody>
          <a:bodyPr wrap="square">
            <a:spAutoFit/>
          </a:bodyPr>
          <a:lstStyle/>
          <a:p>
            <a:r>
              <a:rPr lang="en-US" sz="1800" b="1" dirty="0">
                <a:solidFill>
                  <a:schemeClr val="accent1"/>
                </a:solidFill>
              </a:rPr>
              <a:t>TQEE | </a:t>
            </a:r>
            <a:fld id="{5A4A7955-6230-48B4-BD8B-A7C460F75945}" type="slidenum">
              <a:rPr lang="en-US" sz="1800" b="1" smtClean="0">
                <a:solidFill>
                  <a:schemeClr val="accent1"/>
                </a:solidFill>
              </a:rPr>
              <a:pPr/>
              <a:t>13</a:t>
            </a:fld>
            <a:endParaRPr lang="en-US" sz="1800" b="1" dirty="0">
              <a:solidFill>
                <a:schemeClr val="accent1"/>
              </a:solidFill>
            </a:endParaRPr>
          </a:p>
        </p:txBody>
      </p:sp>
      <p:sp>
        <p:nvSpPr>
          <p:cNvPr id="14" name="TextBox 13">
            <a:extLst>
              <a:ext uri="{FF2B5EF4-FFF2-40B4-BE49-F238E27FC236}">
                <a16:creationId xmlns:a16="http://schemas.microsoft.com/office/drawing/2014/main" id="{A64A3BCD-9D6A-40DD-BD08-753BC9129C17}"/>
              </a:ext>
            </a:extLst>
          </p:cNvPr>
          <p:cNvSpPr txBox="1"/>
          <p:nvPr/>
        </p:nvSpPr>
        <p:spPr>
          <a:xfrm>
            <a:off x="1132551" y="1978700"/>
            <a:ext cx="3201661" cy="584775"/>
          </a:xfrm>
          <a:prstGeom prst="rect">
            <a:avLst/>
          </a:prstGeom>
          <a:noFill/>
        </p:spPr>
        <p:txBody>
          <a:bodyPr wrap="square" rtlCol="0">
            <a:spAutoFit/>
          </a:bodyPr>
          <a:lstStyle/>
          <a:p>
            <a:pPr>
              <a:spcBef>
                <a:spcPts val="600"/>
              </a:spcBef>
            </a:pPr>
            <a:r>
              <a:rPr lang="en-US" sz="3200" b="1" dirty="0"/>
              <a:t>AFFORDABILITY</a:t>
            </a:r>
          </a:p>
        </p:txBody>
      </p:sp>
      <p:sp>
        <p:nvSpPr>
          <p:cNvPr id="15" name="TextBox 14">
            <a:extLst>
              <a:ext uri="{FF2B5EF4-FFF2-40B4-BE49-F238E27FC236}">
                <a16:creationId xmlns:a16="http://schemas.microsoft.com/office/drawing/2014/main" id="{53DDDEF7-E556-46A2-903A-A40DA1B6BD26}"/>
              </a:ext>
            </a:extLst>
          </p:cNvPr>
          <p:cNvSpPr txBox="1"/>
          <p:nvPr/>
        </p:nvSpPr>
        <p:spPr>
          <a:xfrm>
            <a:off x="5790873" y="2683316"/>
            <a:ext cx="5801193" cy="3877985"/>
          </a:xfrm>
          <a:prstGeom prst="rect">
            <a:avLst/>
          </a:prstGeom>
          <a:noFill/>
        </p:spPr>
        <p:txBody>
          <a:bodyPr wrap="square" rtlCol="0">
            <a:spAutoFit/>
          </a:bodyPr>
          <a:lstStyle/>
          <a:p>
            <a:pPr marL="342900" indent="-342900">
              <a:spcBef>
                <a:spcPts val="1200"/>
              </a:spcBef>
              <a:buFont typeface="Arial" panose="020B0604020202020204" pitchFamily="34" charset="0"/>
              <a:buChar char="•"/>
            </a:pPr>
            <a:r>
              <a:rPr lang="en-US" sz="2400" b="1" dirty="0"/>
              <a:t>Quality standards, measures and continuous improvement</a:t>
            </a:r>
          </a:p>
          <a:p>
            <a:pPr marL="342900" indent="-342900">
              <a:spcBef>
                <a:spcPts val="1200"/>
              </a:spcBef>
              <a:buFont typeface="Arial" panose="020B0604020202020204" pitchFamily="34" charset="0"/>
              <a:buChar char="•"/>
            </a:pPr>
            <a:r>
              <a:rPr lang="en-US" sz="2400" b="1" dirty="0"/>
              <a:t>Workforce pathways, development and compensation</a:t>
            </a:r>
          </a:p>
          <a:p>
            <a:pPr marL="342900" indent="-342900">
              <a:spcBef>
                <a:spcPts val="1200"/>
              </a:spcBef>
              <a:buFont typeface="Arial" panose="020B0604020202020204" pitchFamily="34" charset="0"/>
              <a:buChar char="•"/>
            </a:pPr>
            <a:r>
              <a:rPr lang="en-US" sz="2400" b="1" dirty="0"/>
              <a:t>Curriculum, instructional tools and materials</a:t>
            </a:r>
          </a:p>
          <a:p>
            <a:pPr marL="342900" indent="-342900">
              <a:spcBef>
                <a:spcPts val="1200"/>
              </a:spcBef>
              <a:buFont typeface="Arial" panose="020B0604020202020204" pitchFamily="34" charset="0"/>
              <a:buChar char="•"/>
            </a:pPr>
            <a:r>
              <a:rPr lang="en-US" sz="2400" b="1" dirty="0"/>
              <a:t>Health / mental health supports for providers and families</a:t>
            </a:r>
          </a:p>
          <a:p>
            <a:pPr marL="342900" indent="-342900">
              <a:buFont typeface="Arial" panose="020B0604020202020204" pitchFamily="34" charset="0"/>
              <a:buChar char="•"/>
            </a:pPr>
            <a:endParaRPr lang="en-US" sz="2400" b="1" dirty="0"/>
          </a:p>
        </p:txBody>
      </p:sp>
      <p:sp>
        <p:nvSpPr>
          <p:cNvPr id="16" name="TextBox 15">
            <a:extLst>
              <a:ext uri="{FF2B5EF4-FFF2-40B4-BE49-F238E27FC236}">
                <a16:creationId xmlns:a16="http://schemas.microsoft.com/office/drawing/2014/main" id="{28DD5FDF-5DA2-4C17-A9C4-50FDF3BF2827}"/>
              </a:ext>
            </a:extLst>
          </p:cNvPr>
          <p:cNvSpPr txBox="1"/>
          <p:nvPr/>
        </p:nvSpPr>
        <p:spPr>
          <a:xfrm>
            <a:off x="6158136" y="1977724"/>
            <a:ext cx="3201661" cy="584775"/>
          </a:xfrm>
          <a:prstGeom prst="rect">
            <a:avLst/>
          </a:prstGeom>
          <a:noFill/>
        </p:spPr>
        <p:txBody>
          <a:bodyPr wrap="square" rtlCol="0">
            <a:spAutoFit/>
          </a:bodyPr>
          <a:lstStyle/>
          <a:p>
            <a:pPr>
              <a:spcBef>
                <a:spcPts val="1200"/>
              </a:spcBef>
            </a:pPr>
            <a:r>
              <a:rPr lang="en-US" sz="3200" b="1" dirty="0"/>
              <a:t>QUALITY</a:t>
            </a:r>
          </a:p>
        </p:txBody>
      </p:sp>
      <p:cxnSp>
        <p:nvCxnSpPr>
          <p:cNvPr id="17" name="Straight Connector 16">
            <a:extLst>
              <a:ext uri="{FF2B5EF4-FFF2-40B4-BE49-F238E27FC236}">
                <a16:creationId xmlns:a16="http://schemas.microsoft.com/office/drawing/2014/main" id="{D27298F0-8FFB-42F9-AEB4-37693720840B}"/>
              </a:ext>
            </a:extLst>
          </p:cNvPr>
          <p:cNvCxnSpPr>
            <a:cxnSpLocks/>
          </p:cNvCxnSpPr>
          <p:nvPr/>
        </p:nvCxnSpPr>
        <p:spPr>
          <a:xfrm>
            <a:off x="5379041" y="2270111"/>
            <a:ext cx="0" cy="3561063"/>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64144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564192-2997-4763-9980-A188BCF4EB1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D0FACD45-9036-4B8B-95A0-7050241A7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3" name="Straight Connector 12">
            <a:extLst>
              <a:ext uri="{FF2B5EF4-FFF2-40B4-BE49-F238E27FC236}">
                <a16:creationId xmlns:a16="http://schemas.microsoft.com/office/drawing/2014/main" id="{3E71C7ED-D5DE-44CA-8C34-00F66E2F7D30}"/>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5B0A8667-EA19-4D11-893E-2E772F036D61}"/>
              </a:ext>
            </a:extLst>
          </p:cNvPr>
          <p:cNvSpPr txBox="1"/>
          <p:nvPr/>
        </p:nvSpPr>
        <p:spPr>
          <a:xfrm>
            <a:off x="681646" y="2397524"/>
            <a:ext cx="4534930" cy="3877985"/>
          </a:xfrm>
          <a:prstGeom prst="rect">
            <a:avLst/>
          </a:prstGeom>
          <a:noFill/>
        </p:spPr>
        <p:txBody>
          <a:bodyPr wrap="square" rtlCol="0">
            <a:spAutoFit/>
          </a:bodyPr>
          <a:lstStyle/>
          <a:p>
            <a:pPr marL="342900" indent="-342900">
              <a:spcBef>
                <a:spcPts val="1200"/>
              </a:spcBef>
              <a:buFont typeface="Arial" panose="020B0604020202020204" pitchFamily="34" charset="0"/>
              <a:buChar char="•"/>
            </a:pPr>
            <a:r>
              <a:rPr lang="en-US" sz="2400" b="1" dirty="0"/>
              <a:t>Accurate and timely supply and demand data</a:t>
            </a:r>
          </a:p>
          <a:p>
            <a:pPr marL="342900" indent="-342900">
              <a:spcBef>
                <a:spcPts val="1200"/>
              </a:spcBef>
              <a:buFont typeface="Arial" panose="020B0604020202020204" pitchFamily="34" charset="0"/>
              <a:buChar char="•"/>
            </a:pPr>
            <a:r>
              <a:rPr lang="en-US" sz="2400" b="1" dirty="0"/>
              <a:t>Family friendly navigation</a:t>
            </a:r>
          </a:p>
          <a:p>
            <a:pPr marL="342900" indent="-342900">
              <a:spcBef>
                <a:spcPts val="1200"/>
              </a:spcBef>
              <a:buFont typeface="Arial" panose="020B0604020202020204" pitchFamily="34" charset="0"/>
              <a:buChar char="•"/>
            </a:pPr>
            <a:r>
              <a:rPr lang="en-US" sz="2400" b="1" dirty="0"/>
              <a:t>Provider start-up / expansion incentives</a:t>
            </a:r>
          </a:p>
          <a:p>
            <a:pPr marL="342900" indent="-342900">
              <a:spcBef>
                <a:spcPts val="1200"/>
              </a:spcBef>
              <a:buFont typeface="Arial" panose="020B0604020202020204" pitchFamily="34" charset="0"/>
              <a:buChar char="•"/>
            </a:pPr>
            <a:r>
              <a:rPr lang="en-US" sz="2400" b="1" dirty="0"/>
              <a:t>Contracts with providers for underserved populations/ areas</a:t>
            </a:r>
          </a:p>
          <a:p>
            <a:pPr marL="342900" indent="-342900">
              <a:buFont typeface="Arial" panose="020B0604020202020204" pitchFamily="34" charset="0"/>
              <a:buChar char="•"/>
            </a:pPr>
            <a:endParaRPr lang="en-US" sz="2400" b="1" dirty="0"/>
          </a:p>
        </p:txBody>
      </p:sp>
      <p:sp>
        <p:nvSpPr>
          <p:cNvPr id="9" name="Title 1">
            <a:extLst>
              <a:ext uri="{FF2B5EF4-FFF2-40B4-BE49-F238E27FC236}">
                <a16:creationId xmlns:a16="http://schemas.microsoft.com/office/drawing/2014/main" id="{6DD1D8E9-6B5D-4750-94CC-134698193E89}"/>
              </a:ext>
            </a:extLst>
          </p:cNvPr>
          <p:cNvSpPr txBox="1">
            <a:spLocks/>
          </p:cNvSpPr>
          <p:nvPr/>
        </p:nvSpPr>
        <p:spPr>
          <a:xfrm>
            <a:off x="4072847" y="223878"/>
            <a:ext cx="7820284" cy="8938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 Reimagining Child Care In Tennessee</a:t>
            </a:r>
          </a:p>
        </p:txBody>
      </p:sp>
      <p:sp>
        <p:nvSpPr>
          <p:cNvPr id="10" name="TextBox 9">
            <a:extLst>
              <a:ext uri="{FF2B5EF4-FFF2-40B4-BE49-F238E27FC236}">
                <a16:creationId xmlns:a16="http://schemas.microsoft.com/office/drawing/2014/main" id="{047EFDA5-54B4-4494-8760-6D9B1A6A2259}"/>
              </a:ext>
            </a:extLst>
          </p:cNvPr>
          <p:cNvSpPr txBox="1"/>
          <p:nvPr/>
        </p:nvSpPr>
        <p:spPr>
          <a:xfrm>
            <a:off x="10809598" y="6395246"/>
            <a:ext cx="1190335" cy="369332"/>
          </a:xfrm>
          <a:prstGeom prst="rect">
            <a:avLst/>
          </a:prstGeom>
          <a:noFill/>
        </p:spPr>
        <p:txBody>
          <a:bodyPr wrap="square">
            <a:spAutoFit/>
          </a:bodyPr>
          <a:lstStyle/>
          <a:p>
            <a:r>
              <a:rPr lang="en-US" sz="1800" b="1" dirty="0">
                <a:solidFill>
                  <a:schemeClr val="accent1"/>
                </a:solidFill>
              </a:rPr>
              <a:t>TQEE | </a:t>
            </a:r>
            <a:fld id="{5A4A7955-6230-48B4-BD8B-A7C460F75945}" type="slidenum">
              <a:rPr lang="en-US" sz="1800" b="1" smtClean="0">
                <a:solidFill>
                  <a:schemeClr val="accent1"/>
                </a:solidFill>
              </a:rPr>
              <a:pPr/>
              <a:t>14</a:t>
            </a:fld>
            <a:endParaRPr lang="en-US" sz="1800" b="1" dirty="0">
              <a:solidFill>
                <a:schemeClr val="accent1"/>
              </a:solidFill>
            </a:endParaRPr>
          </a:p>
        </p:txBody>
      </p:sp>
      <p:sp>
        <p:nvSpPr>
          <p:cNvPr id="14" name="TextBox 13">
            <a:extLst>
              <a:ext uri="{FF2B5EF4-FFF2-40B4-BE49-F238E27FC236}">
                <a16:creationId xmlns:a16="http://schemas.microsoft.com/office/drawing/2014/main" id="{A64A3BCD-9D6A-40DD-BD08-753BC9129C17}"/>
              </a:ext>
            </a:extLst>
          </p:cNvPr>
          <p:cNvSpPr txBox="1"/>
          <p:nvPr/>
        </p:nvSpPr>
        <p:spPr>
          <a:xfrm>
            <a:off x="907701" y="1843788"/>
            <a:ext cx="3201661" cy="584775"/>
          </a:xfrm>
          <a:prstGeom prst="rect">
            <a:avLst/>
          </a:prstGeom>
          <a:noFill/>
        </p:spPr>
        <p:txBody>
          <a:bodyPr wrap="square" rtlCol="0">
            <a:spAutoFit/>
          </a:bodyPr>
          <a:lstStyle/>
          <a:p>
            <a:pPr>
              <a:spcBef>
                <a:spcPts val="600"/>
              </a:spcBef>
            </a:pPr>
            <a:r>
              <a:rPr lang="en-US" sz="3200" b="1" dirty="0"/>
              <a:t>ACCESS</a:t>
            </a:r>
          </a:p>
        </p:txBody>
      </p:sp>
      <p:sp>
        <p:nvSpPr>
          <p:cNvPr id="15" name="TextBox 14">
            <a:extLst>
              <a:ext uri="{FF2B5EF4-FFF2-40B4-BE49-F238E27FC236}">
                <a16:creationId xmlns:a16="http://schemas.microsoft.com/office/drawing/2014/main" id="{481D2C86-0558-424A-BA19-E5D0BAB7FF4F}"/>
              </a:ext>
            </a:extLst>
          </p:cNvPr>
          <p:cNvSpPr txBox="1"/>
          <p:nvPr/>
        </p:nvSpPr>
        <p:spPr>
          <a:xfrm>
            <a:off x="6867235" y="2560445"/>
            <a:ext cx="5025896" cy="2246769"/>
          </a:xfrm>
          <a:prstGeom prst="rect">
            <a:avLst/>
          </a:prstGeom>
          <a:noFill/>
        </p:spPr>
        <p:txBody>
          <a:bodyPr wrap="square" rtlCol="0">
            <a:spAutoFit/>
          </a:bodyPr>
          <a:lstStyle/>
          <a:p>
            <a:pPr marL="342900" indent="-342900">
              <a:spcBef>
                <a:spcPts val="1200"/>
              </a:spcBef>
              <a:buFont typeface="Arial" panose="020B0604020202020204" pitchFamily="34" charset="0"/>
              <a:buChar char="•"/>
            </a:pPr>
            <a:r>
              <a:rPr lang="en-US" sz="2400" b="1" dirty="0"/>
              <a:t>Automation Tools (Child Care Management Software)</a:t>
            </a:r>
          </a:p>
          <a:p>
            <a:pPr marL="342900" indent="-342900">
              <a:spcBef>
                <a:spcPts val="1200"/>
              </a:spcBef>
              <a:buFont typeface="Arial" panose="020B0604020202020204" pitchFamily="34" charset="0"/>
              <a:buChar char="•"/>
            </a:pPr>
            <a:r>
              <a:rPr lang="en-US" sz="2400" b="1" dirty="0"/>
              <a:t>Child care system governance, monitoring, QRIS</a:t>
            </a:r>
          </a:p>
          <a:p>
            <a:pPr marL="342900" indent="-342900">
              <a:spcBef>
                <a:spcPts val="1200"/>
              </a:spcBef>
              <a:buFont typeface="Arial" panose="020B0604020202020204" pitchFamily="34" charset="0"/>
              <a:buChar char="•"/>
            </a:pPr>
            <a:r>
              <a:rPr lang="en-US" sz="2400" b="1" dirty="0"/>
              <a:t>Support for provider networks</a:t>
            </a:r>
          </a:p>
        </p:txBody>
      </p:sp>
      <p:sp>
        <p:nvSpPr>
          <p:cNvPr id="16" name="TextBox 15">
            <a:extLst>
              <a:ext uri="{FF2B5EF4-FFF2-40B4-BE49-F238E27FC236}">
                <a16:creationId xmlns:a16="http://schemas.microsoft.com/office/drawing/2014/main" id="{C4D5C7A8-A8FC-47A2-A759-8FCD2B3D52EA}"/>
              </a:ext>
            </a:extLst>
          </p:cNvPr>
          <p:cNvSpPr txBox="1"/>
          <p:nvPr/>
        </p:nvSpPr>
        <p:spPr>
          <a:xfrm>
            <a:off x="6957175" y="1917764"/>
            <a:ext cx="3201661" cy="584775"/>
          </a:xfrm>
          <a:prstGeom prst="rect">
            <a:avLst/>
          </a:prstGeom>
          <a:noFill/>
        </p:spPr>
        <p:txBody>
          <a:bodyPr wrap="square" rtlCol="0">
            <a:spAutoFit/>
          </a:bodyPr>
          <a:lstStyle/>
          <a:p>
            <a:pPr>
              <a:spcBef>
                <a:spcPts val="600"/>
              </a:spcBef>
            </a:pPr>
            <a:r>
              <a:rPr lang="en-US" sz="3200" b="1" dirty="0"/>
              <a:t>CROSS CUTTING</a:t>
            </a:r>
          </a:p>
        </p:txBody>
      </p:sp>
      <p:cxnSp>
        <p:nvCxnSpPr>
          <p:cNvPr id="17" name="Straight Connector 16">
            <a:extLst>
              <a:ext uri="{FF2B5EF4-FFF2-40B4-BE49-F238E27FC236}">
                <a16:creationId xmlns:a16="http://schemas.microsoft.com/office/drawing/2014/main" id="{C66E2EBC-A32A-442D-9159-27A0B291E7AA}"/>
              </a:ext>
            </a:extLst>
          </p:cNvPr>
          <p:cNvCxnSpPr>
            <a:cxnSpLocks/>
          </p:cNvCxnSpPr>
          <p:nvPr/>
        </p:nvCxnSpPr>
        <p:spPr>
          <a:xfrm>
            <a:off x="5858730" y="2270111"/>
            <a:ext cx="0" cy="3561063"/>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76460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outdoor, building, sky, government building&#10;&#10;Description automatically generated">
            <a:extLst>
              <a:ext uri="{FF2B5EF4-FFF2-40B4-BE49-F238E27FC236}">
                <a16:creationId xmlns:a16="http://schemas.microsoft.com/office/drawing/2014/main" id="{46D1EF20-F085-445F-BA6E-591801E52CFC}"/>
              </a:ext>
            </a:extLst>
          </p:cNvPr>
          <p:cNvPicPr>
            <a:picLocks noChangeAspect="1"/>
          </p:cNvPicPr>
          <p:nvPr/>
        </p:nvPicPr>
        <p:blipFill rotWithShape="1">
          <a:blip r:embed="rId2">
            <a:alphaModFix amt="20000"/>
            <a:duotone>
              <a:schemeClr val="accent3">
                <a:shade val="45000"/>
                <a:satMod val="135000"/>
              </a:schemeClr>
              <a:prstClr val="white"/>
            </a:duotone>
            <a:extLst>
              <a:ext uri="{28A0092B-C50C-407E-A947-70E740481C1C}">
                <a14:useLocalDpi xmlns:a14="http://schemas.microsoft.com/office/drawing/2010/main" val="0"/>
              </a:ext>
            </a:extLst>
          </a:blip>
          <a:srcRect t="9687" b="30790"/>
          <a:stretch/>
        </p:blipFill>
        <p:spPr>
          <a:xfrm>
            <a:off x="0" y="1439056"/>
            <a:ext cx="12192000" cy="5418944"/>
          </a:xfrm>
          <a:prstGeom prst="rect">
            <a:avLst/>
          </a:prstGeom>
        </p:spPr>
      </p:pic>
      <p:sp>
        <p:nvSpPr>
          <p:cNvPr id="4" name="Rectangle 3">
            <a:extLst>
              <a:ext uri="{FF2B5EF4-FFF2-40B4-BE49-F238E27FC236}">
                <a16:creationId xmlns:a16="http://schemas.microsoft.com/office/drawing/2014/main" id="{4F77EBAD-1040-4330-AC71-6681039A010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Logo&#10;&#10;Description automatically generated">
            <a:extLst>
              <a:ext uri="{FF2B5EF4-FFF2-40B4-BE49-F238E27FC236}">
                <a16:creationId xmlns:a16="http://schemas.microsoft.com/office/drawing/2014/main" id="{9A3BCA27-B123-4C74-B7AE-CF7375A19C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2" name="Straight Connector 11">
            <a:extLst>
              <a:ext uri="{FF2B5EF4-FFF2-40B4-BE49-F238E27FC236}">
                <a16:creationId xmlns:a16="http://schemas.microsoft.com/office/drawing/2014/main" id="{D020282A-17C4-48AA-AAB0-4C8CFADB71F8}"/>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Title 1">
            <a:extLst>
              <a:ext uri="{FF2B5EF4-FFF2-40B4-BE49-F238E27FC236}">
                <a16:creationId xmlns:a16="http://schemas.microsoft.com/office/drawing/2014/main" id="{953C06BF-8E57-4159-8CEB-06446D11C918}"/>
              </a:ext>
            </a:extLst>
          </p:cNvPr>
          <p:cNvSpPr txBox="1">
            <a:spLocks/>
          </p:cNvSpPr>
          <p:nvPr/>
        </p:nvSpPr>
        <p:spPr>
          <a:xfrm>
            <a:off x="4184073" y="3006436"/>
            <a:ext cx="4239491" cy="15591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1200"/>
              </a:spcAft>
            </a:pPr>
            <a:r>
              <a:rPr lang="en-US" sz="7200" b="1" dirty="0">
                <a:solidFill>
                  <a:schemeClr val="accent1">
                    <a:lumMod val="50000"/>
                  </a:schemeClr>
                </a:solidFill>
              </a:rPr>
              <a:t>Thank You</a:t>
            </a:r>
          </a:p>
        </p:txBody>
      </p:sp>
      <p:sp>
        <p:nvSpPr>
          <p:cNvPr id="11" name="Title 1">
            <a:extLst>
              <a:ext uri="{FF2B5EF4-FFF2-40B4-BE49-F238E27FC236}">
                <a16:creationId xmlns:a16="http://schemas.microsoft.com/office/drawing/2014/main" id="{1AAAE968-A53F-4122-A518-BEAD0E390A18}"/>
              </a:ext>
            </a:extLst>
          </p:cNvPr>
          <p:cNvSpPr txBox="1">
            <a:spLocks/>
          </p:cNvSpPr>
          <p:nvPr/>
        </p:nvSpPr>
        <p:spPr>
          <a:xfrm>
            <a:off x="4072847" y="125871"/>
            <a:ext cx="7820284" cy="11620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Virtual Town Hall</a:t>
            </a:r>
          </a:p>
          <a:p>
            <a:r>
              <a:rPr lang="en-US" sz="4000" b="1" dirty="0">
                <a:solidFill>
                  <a:schemeClr val="bg1"/>
                </a:solidFill>
              </a:rPr>
              <a:t>Reimagining Child Care in Tennessee</a:t>
            </a:r>
          </a:p>
        </p:txBody>
      </p:sp>
    </p:spTree>
    <p:extLst>
      <p:ext uri="{BB962C8B-B14F-4D97-AF65-F5344CB8AC3E}">
        <p14:creationId xmlns:p14="http://schemas.microsoft.com/office/powerpoint/2010/main" val="34690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outdoor, building, sky, government building&#10;&#10;Description automatically generated">
            <a:extLst>
              <a:ext uri="{FF2B5EF4-FFF2-40B4-BE49-F238E27FC236}">
                <a16:creationId xmlns:a16="http://schemas.microsoft.com/office/drawing/2014/main" id="{46D1EF20-F085-445F-BA6E-591801E52CFC}"/>
              </a:ext>
            </a:extLst>
          </p:cNvPr>
          <p:cNvPicPr>
            <a:picLocks noChangeAspect="1"/>
          </p:cNvPicPr>
          <p:nvPr/>
        </p:nvPicPr>
        <p:blipFill rotWithShape="1">
          <a:blip r:embed="rId2">
            <a:alphaModFix amt="20000"/>
            <a:duotone>
              <a:schemeClr val="accent3">
                <a:shade val="45000"/>
                <a:satMod val="135000"/>
              </a:schemeClr>
              <a:prstClr val="white"/>
            </a:duotone>
            <a:extLst>
              <a:ext uri="{28A0092B-C50C-407E-A947-70E740481C1C}">
                <a14:useLocalDpi xmlns:a14="http://schemas.microsoft.com/office/drawing/2010/main" val="0"/>
              </a:ext>
            </a:extLst>
          </a:blip>
          <a:srcRect t="9687" b="30790"/>
          <a:stretch/>
        </p:blipFill>
        <p:spPr>
          <a:xfrm>
            <a:off x="0" y="1439056"/>
            <a:ext cx="12192000" cy="5418944"/>
          </a:xfrm>
          <a:prstGeom prst="rect">
            <a:avLst/>
          </a:prstGeom>
        </p:spPr>
      </p:pic>
      <p:sp>
        <p:nvSpPr>
          <p:cNvPr id="4" name="Rectangle 3">
            <a:extLst>
              <a:ext uri="{FF2B5EF4-FFF2-40B4-BE49-F238E27FC236}">
                <a16:creationId xmlns:a16="http://schemas.microsoft.com/office/drawing/2014/main" id="{4F77EBAD-1040-4330-AC71-6681039A010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Logo&#10;&#10;Description automatically generated">
            <a:extLst>
              <a:ext uri="{FF2B5EF4-FFF2-40B4-BE49-F238E27FC236}">
                <a16:creationId xmlns:a16="http://schemas.microsoft.com/office/drawing/2014/main" id="{9A3BCA27-B123-4C74-B7AE-CF7375A19C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2" name="Straight Connector 11">
            <a:extLst>
              <a:ext uri="{FF2B5EF4-FFF2-40B4-BE49-F238E27FC236}">
                <a16:creationId xmlns:a16="http://schemas.microsoft.com/office/drawing/2014/main" id="{D020282A-17C4-48AA-AAB0-4C8CFADB71F8}"/>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14" name="Title 1">
            <a:extLst>
              <a:ext uri="{FF2B5EF4-FFF2-40B4-BE49-F238E27FC236}">
                <a16:creationId xmlns:a16="http://schemas.microsoft.com/office/drawing/2014/main" id="{8D839E94-A53F-448B-8A68-6D826F31B191}"/>
              </a:ext>
            </a:extLst>
          </p:cNvPr>
          <p:cNvSpPr txBox="1">
            <a:spLocks/>
          </p:cNvSpPr>
          <p:nvPr/>
        </p:nvSpPr>
        <p:spPr>
          <a:xfrm>
            <a:off x="681645" y="913752"/>
            <a:ext cx="10980896" cy="503049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5000"/>
              </a:lnSpc>
              <a:spcBef>
                <a:spcPts val="0"/>
              </a:spcBef>
              <a:spcAft>
                <a:spcPts val="1200"/>
              </a:spcAft>
            </a:pPr>
            <a:r>
              <a:rPr lang="en-US" sz="2800" b="1" u="sng" dirty="0">
                <a:solidFill>
                  <a:schemeClr val="accent1">
                    <a:lumMod val="50000"/>
                  </a:schemeClr>
                </a:solidFill>
              </a:rPr>
              <a:t>AGENDA</a:t>
            </a:r>
          </a:p>
          <a:p>
            <a:pPr>
              <a:lnSpc>
                <a:spcPct val="105000"/>
              </a:lnSpc>
              <a:spcBef>
                <a:spcPts val="0"/>
              </a:spcBef>
            </a:pPr>
            <a:r>
              <a:rPr lang="en-US" sz="2800" b="1" dirty="0">
                <a:solidFill>
                  <a:schemeClr val="accent1">
                    <a:lumMod val="50000"/>
                  </a:schemeClr>
                </a:solidFill>
              </a:rPr>
              <a:t>Welcome</a:t>
            </a:r>
          </a:p>
          <a:p>
            <a:pPr>
              <a:lnSpc>
                <a:spcPct val="105000"/>
              </a:lnSpc>
              <a:spcBef>
                <a:spcPts val="0"/>
              </a:spcBef>
            </a:pPr>
            <a:r>
              <a:rPr lang="en-US" sz="2800" b="1" dirty="0">
                <a:solidFill>
                  <a:schemeClr val="accent1">
                    <a:lumMod val="50000"/>
                  </a:schemeClr>
                </a:solidFill>
              </a:rPr>
              <a:t>Child Care Task Force Bill Update and Sponsor Remarks</a:t>
            </a:r>
          </a:p>
          <a:p>
            <a:pPr>
              <a:lnSpc>
                <a:spcPct val="105000"/>
              </a:lnSpc>
              <a:spcBef>
                <a:spcPts val="0"/>
              </a:spcBef>
            </a:pPr>
            <a:r>
              <a:rPr lang="en-US" sz="2800" b="1" dirty="0">
                <a:solidFill>
                  <a:schemeClr val="accent1">
                    <a:lumMod val="50000"/>
                  </a:schemeClr>
                </a:solidFill>
              </a:rPr>
              <a:t>State and Federal Child Care Funding Opportunities Briefing</a:t>
            </a:r>
          </a:p>
          <a:p>
            <a:pPr>
              <a:lnSpc>
                <a:spcPct val="105000"/>
              </a:lnSpc>
              <a:spcBef>
                <a:spcPts val="0"/>
              </a:spcBef>
            </a:pPr>
            <a:r>
              <a:rPr lang="en-US" sz="2800" b="1" dirty="0">
                <a:solidFill>
                  <a:schemeClr val="accent1">
                    <a:lumMod val="50000"/>
                  </a:schemeClr>
                </a:solidFill>
              </a:rPr>
              <a:t>Q&amp;A</a:t>
            </a:r>
          </a:p>
          <a:p>
            <a:pPr>
              <a:lnSpc>
                <a:spcPct val="105000"/>
              </a:lnSpc>
              <a:spcBef>
                <a:spcPts val="0"/>
              </a:spcBef>
            </a:pPr>
            <a:r>
              <a:rPr lang="en-US" sz="2800" b="1" dirty="0">
                <a:solidFill>
                  <a:schemeClr val="accent1">
                    <a:lumMod val="50000"/>
                  </a:schemeClr>
                </a:solidFill>
              </a:rPr>
              <a:t>Breakout Sessions: Reimagining Child Care in TN </a:t>
            </a:r>
          </a:p>
          <a:p>
            <a:pPr>
              <a:lnSpc>
                <a:spcPct val="105000"/>
              </a:lnSpc>
              <a:spcBef>
                <a:spcPts val="0"/>
              </a:spcBef>
            </a:pPr>
            <a:r>
              <a:rPr lang="en-US" sz="2800" b="1" dirty="0">
                <a:solidFill>
                  <a:schemeClr val="accent1">
                    <a:lumMod val="50000"/>
                  </a:schemeClr>
                </a:solidFill>
              </a:rPr>
              <a:t>Breakout Session Highlights</a:t>
            </a:r>
          </a:p>
          <a:p>
            <a:pPr>
              <a:lnSpc>
                <a:spcPct val="105000"/>
              </a:lnSpc>
              <a:spcBef>
                <a:spcPts val="0"/>
              </a:spcBef>
            </a:pPr>
            <a:r>
              <a:rPr lang="en-US" sz="2800" b="1" dirty="0">
                <a:solidFill>
                  <a:schemeClr val="accent1">
                    <a:lumMod val="50000"/>
                  </a:schemeClr>
                </a:solidFill>
              </a:rPr>
              <a:t>Next Steps and Adjourn</a:t>
            </a:r>
            <a:r>
              <a:rPr lang="en-US" sz="2800" dirty="0">
                <a:solidFill>
                  <a:srgbClr val="C00000"/>
                </a:solidFill>
                <a:latin typeface="Calibri"/>
                <a:ea typeface="Calibri" panose="020F0502020204030204" pitchFamily="34" charset="0"/>
                <a:cs typeface="Consolas" panose="020B0609020204030204" pitchFamily="49" charset="0"/>
              </a:rPr>
              <a:t>  </a:t>
            </a:r>
            <a:endParaRPr lang="en-US" sz="2800" dirty="0">
              <a:cs typeface="Calibri Light" panose="020F0302020204030204"/>
            </a:endParaRPr>
          </a:p>
        </p:txBody>
      </p:sp>
      <p:sp>
        <p:nvSpPr>
          <p:cNvPr id="11" name="Title 1">
            <a:extLst>
              <a:ext uri="{FF2B5EF4-FFF2-40B4-BE49-F238E27FC236}">
                <a16:creationId xmlns:a16="http://schemas.microsoft.com/office/drawing/2014/main" id="{3AE376EF-8026-4B09-888E-B5B2CED313CD}"/>
              </a:ext>
            </a:extLst>
          </p:cNvPr>
          <p:cNvSpPr txBox="1">
            <a:spLocks/>
          </p:cNvSpPr>
          <p:nvPr/>
        </p:nvSpPr>
        <p:spPr>
          <a:xfrm>
            <a:off x="4072847" y="125871"/>
            <a:ext cx="7820284" cy="11620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Virtual Town Hall</a:t>
            </a:r>
          </a:p>
          <a:p>
            <a:r>
              <a:rPr lang="en-US" sz="4000" b="1" dirty="0">
                <a:solidFill>
                  <a:schemeClr val="bg1"/>
                </a:solidFill>
              </a:rPr>
              <a:t>Reimagining Child Care in Tennessee</a:t>
            </a:r>
          </a:p>
        </p:txBody>
      </p:sp>
    </p:spTree>
    <p:extLst>
      <p:ext uri="{BB962C8B-B14F-4D97-AF65-F5344CB8AC3E}">
        <p14:creationId xmlns:p14="http://schemas.microsoft.com/office/powerpoint/2010/main" val="351934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564192-2997-4763-9980-A188BCF4EB1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D0FACD45-9036-4B8B-95A0-7050241A7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3" name="Straight Connector 12">
            <a:extLst>
              <a:ext uri="{FF2B5EF4-FFF2-40B4-BE49-F238E27FC236}">
                <a16:creationId xmlns:a16="http://schemas.microsoft.com/office/drawing/2014/main" id="{3E71C7ED-D5DE-44CA-8C34-00F66E2F7D30}"/>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047EFDA5-54B4-4494-8760-6D9B1A6A2259}"/>
              </a:ext>
            </a:extLst>
          </p:cNvPr>
          <p:cNvSpPr txBox="1"/>
          <p:nvPr/>
        </p:nvSpPr>
        <p:spPr>
          <a:xfrm>
            <a:off x="10809599" y="6395246"/>
            <a:ext cx="1083532" cy="369332"/>
          </a:xfrm>
          <a:prstGeom prst="rect">
            <a:avLst/>
          </a:prstGeom>
          <a:noFill/>
        </p:spPr>
        <p:txBody>
          <a:bodyPr wrap="square">
            <a:spAutoFit/>
          </a:bodyPr>
          <a:lstStyle/>
          <a:p>
            <a:r>
              <a:rPr lang="en-US" sz="1800" b="1" dirty="0">
                <a:solidFill>
                  <a:schemeClr val="accent1"/>
                </a:solidFill>
              </a:rPr>
              <a:t>TQEE | </a:t>
            </a:r>
            <a:fld id="{5A4A7955-6230-48B4-BD8B-A7C460F75945}" type="slidenum">
              <a:rPr lang="en-US" sz="1800" b="1" smtClean="0">
                <a:solidFill>
                  <a:schemeClr val="accent1"/>
                </a:solidFill>
              </a:rPr>
              <a:pPr/>
              <a:t>3</a:t>
            </a:fld>
            <a:endParaRPr lang="en-US" sz="1800" b="1" dirty="0">
              <a:solidFill>
                <a:schemeClr val="accent1"/>
              </a:solidFill>
            </a:endParaRPr>
          </a:p>
        </p:txBody>
      </p:sp>
      <p:sp>
        <p:nvSpPr>
          <p:cNvPr id="14" name="TextBox 13">
            <a:extLst>
              <a:ext uri="{FF2B5EF4-FFF2-40B4-BE49-F238E27FC236}">
                <a16:creationId xmlns:a16="http://schemas.microsoft.com/office/drawing/2014/main" id="{A64A3BCD-9D6A-40DD-BD08-753BC9129C17}"/>
              </a:ext>
            </a:extLst>
          </p:cNvPr>
          <p:cNvSpPr txBox="1"/>
          <p:nvPr/>
        </p:nvSpPr>
        <p:spPr>
          <a:xfrm>
            <a:off x="1584306" y="4405217"/>
            <a:ext cx="8973432" cy="1446550"/>
          </a:xfrm>
          <a:prstGeom prst="rect">
            <a:avLst/>
          </a:prstGeom>
          <a:noFill/>
        </p:spPr>
        <p:txBody>
          <a:bodyPr wrap="square" rtlCol="0">
            <a:spAutoFit/>
          </a:bodyPr>
          <a:lstStyle/>
          <a:p>
            <a:pPr algn="ctr">
              <a:spcBef>
                <a:spcPts val="600"/>
              </a:spcBef>
            </a:pPr>
            <a:r>
              <a:rPr lang="en-US" sz="3200" b="1" i="1" dirty="0"/>
              <a:t>Create a strategic action plan for QUALITY, AFFORDABLE, ACCESSIBLE child care in Tennessee</a:t>
            </a:r>
          </a:p>
          <a:p>
            <a:pPr marL="342900" indent="-342900" algn="ctr">
              <a:buFont typeface="Arial" panose="020B0604020202020204" pitchFamily="34" charset="0"/>
              <a:buChar char="•"/>
            </a:pPr>
            <a:endParaRPr lang="en-US" sz="2400" b="1" i="1" dirty="0"/>
          </a:p>
        </p:txBody>
      </p:sp>
      <p:sp>
        <p:nvSpPr>
          <p:cNvPr id="15" name="TextBox 14">
            <a:extLst>
              <a:ext uri="{FF2B5EF4-FFF2-40B4-BE49-F238E27FC236}">
                <a16:creationId xmlns:a16="http://schemas.microsoft.com/office/drawing/2014/main" id="{F6662156-0802-4A34-89DE-4ACAA5E1B8D6}"/>
              </a:ext>
            </a:extLst>
          </p:cNvPr>
          <p:cNvSpPr txBox="1"/>
          <p:nvPr/>
        </p:nvSpPr>
        <p:spPr>
          <a:xfrm>
            <a:off x="969714" y="2017146"/>
            <a:ext cx="10341496" cy="2092881"/>
          </a:xfrm>
          <a:prstGeom prst="rect">
            <a:avLst/>
          </a:prstGeom>
          <a:noFill/>
        </p:spPr>
        <p:txBody>
          <a:bodyPr wrap="square" rtlCol="0">
            <a:spAutoFit/>
          </a:bodyPr>
          <a:lstStyle/>
          <a:p>
            <a:pPr algn="ctr">
              <a:spcBef>
                <a:spcPts val="600"/>
              </a:spcBef>
            </a:pPr>
            <a:r>
              <a:rPr lang="en-US" sz="3200" b="1" dirty="0"/>
              <a:t>TENNESSEE CHILD CARE TASK FORCE: HB598 / SB677 </a:t>
            </a:r>
          </a:p>
          <a:p>
            <a:pPr algn="ctr">
              <a:spcBef>
                <a:spcPts val="600"/>
              </a:spcBef>
            </a:pPr>
            <a:r>
              <a:rPr lang="en-US" sz="3200" b="1" dirty="0"/>
              <a:t>Rep. Patsy </a:t>
            </a:r>
            <a:r>
              <a:rPr lang="en-US" sz="3200" b="1" dirty="0" err="1"/>
              <a:t>Hazlewood</a:t>
            </a:r>
            <a:r>
              <a:rPr lang="en-US" sz="3200" b="1" dirty="0"/>
              <a:t> / Sen. Becky Massey) </a:t>
            </a:r>
          </a:p>
          <a:p>
            <a:pPr algn="ctr">
              <a:spcBef>
                <a:spcPts val="600"/>
              </a:spcBef>
            </a:pPr>
            <a:r>
              <a:rPr lang="en-US" sz="3200" b="1" dirty="0"/>
              <a:t>Passed House 91-0; Senate 29-0 (updated Mon. May 3)</a:t>
            </a:r>
          </a:p>
          <a:p>
            <a:pPr marL="342900" indent="-342900" algn="ctr">
              <a:buFont typeface="Arial" panose="020B0604020202020204" pitchFamily="34" charset="0"/>
              <a:buChar char="•"/>
            </a:pPr>
            <a:endParaRPr lang="en-US" sz="2400" b="1" dirty="0"/>
          </a:p>
        </p:txBody>
      </p:sp>
      <p:sp>
        <p:nvSpPr>
          <p:cNvPr id="16" name="Title 1">
            <a:extLst>
              <a:ext uri="{FF2B5EF4-FFF2-40B4-BE49-F238E27FC236}">
                <a16:creationId xmlns:a16="http://schemas.microsoft.com/office/drawing/2014/main" id="{202DF67E-FABE-40D4-B398-492930C3987B}"/>
              </a:ext>
            </a:extLst>
          </p:cNvPr>
          <p:cNvSpPr txBox="1">
            <a:spLocks/>
          </p:cNvSpPr>
          <p:nvPr/>
        </p:nvSpPr>
        <p:spPr>
          <a:xfrm>
            <a:off x="4072847" y="125871"/>
            <a:ext cx="7820284" cy="11620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Virtual Town Hall</a:t>
            </a:r>
          </a:p>
          <a:p>
            <a:r>
              <a:rPr lang="en-US" sz="4000" b="1" dirty="0">
                <a:solidFill>
                  <a:schemeClr val="bg1"/>
                </a:solidFill>
              </a:rPr>
              <a:t>Reimagining Child Care in Tennessee</a:t>
            </a:r>
          </a:p>
        </p:txBody>
      </p:sp>
    </p:spTree>
    <p:extLst>
      <p:ext uri="{BB962C8B-B14F-4D97-AF65-F5344CB8AC3E}">
        <p14:creationId xmlns:p14="http://schemas.microsoft.com/office/powerpoint/2010/main" val="2760550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564192-2997-4763-9980-A188BCF4EB1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D0FACD45-9036-4B8B-95A0-7050241A7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3" name="Straight Connector 12">
            <a:extLst>
              <a:ext uri="{FF2B5EF4-FFF2-40B4-BE49-F238E27FC236}">
                <a16:creationId xmlns:a16="http://schemas.microsoft.com/office/drawing/2014/main" id="{3E71C7ED-D5DE-44CA-8C34-00F66E2F7D30}"/>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14" name="Title 1">
            <a:extLst>
              <a:ext uri="{FF2B5EF4-FFF2-40B4-BE49-F238E27FC236}">
                <a16:creationId xmlns:a16="http://schemas.microsoft.com/office/drawing/2014/main" id="{804B0605-3EE1-497F-80C1-89A725B3A063}"/>
              </a:ext>
            </a:extLst>
          </p:cNvPr>
          <p:cNvSpPr txBox="1">
            <a:spLocks/>
          </p:cNvSpPr>
          <p:nvPr/>
        </p:nvSpPr>
        <p:spPr>
          <a:xfrm>
            <a:off x="4072847" y="125871"/>
            <a:ext cx="7820284" cy="8938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Child Care’s Triple Bottom Line</a:t>
            </a:r>
          </a:p>
        </p:txBody>
      </p:sp>
      <p:sp>
        <p:nvSpPr>
          <p:cNvPr id="10" name="TextBox 9">
            <a:extLst>
              <a:ext uri="{FF2B5EF4-FFF2-40B4-BE49-F238E27FC236}">
                <a16:creationId xmlns:a16="http://schemas.microsoft.com/office/drawing/2014/main" id="{C2F13057-2B32-4E50-BDBC-9AC83AE72B66}"/>
              </a:ext>
            </a:extLst>
          </p:cNvPr>
          <p:cNvSpPr txBox="1"/>
          <p:nvPr/>
        </p:nvSpPr>
        <p:spPr>
          <a:xfrm>
            <a:off x="10809599" y="6395246"/>
            <a:ext cx="1083532" cy="369332"/>
          </a:xfrm>
          <a:prstGeom prst="rect">
            <a:avLst/>
          </a:prstGeom>
          <a:noFill/>
        </p:spPr>
        <p:txBody>
          <a:bodyPr wrap="square">
            <a:spAutoFit/>
          </a:bodyPr>
          <a:lstStyle/>
          <a:p>
            <a:r>
              <a:rPr lang="en-US" sz="1800" b="1" dirty="0">
                <a:solidFill>
                  <a:schemeClr val="accent1"/>
                </a:solidFill>
              </a:rPr>
              <a:t>TQEE | </a:t>
            </a:r>
            <a:fld id="{5A4A7955-6230-48B4-BD8B-A7C460F75945}" type="slidenum">
              <a:rPr lang="en-US" sz="1800" b="1" smtClean="0">
                <a:solidFill>
                  <a:schemeClr val="accent1"/>
                </a:solidFill>
              </a:rPr>
              <a:pPr/>
              <a:t>4</a:t>
            </a:fld>
            <a:endParaRPr lang="en-US" sz="1800" b="1" dirty="0">
              <a:solidFill>
                <a:schemeClr val="accent1"/>
              </a:solidFill>
            </a:endParaRPr>
          </a:p>
        </p:txBody>
      </p:sp>
      <p:pic>
        <p:nvPicPr>
          <p:cNvPr id="15" name="Picture 14" descr="A close up of a person&#10;&#10;Description automatically generated">
            <a:extLst>
              <a:ext uri="{FF2B5EF4-FFF2-40B4-BE49-F238E27FC236}">
                <a16:creationId xmlns:a16="http://schemas.microsoft.com/office/drawing/2014/main" id="{1C868F50-8730-478A-B2C7-858F864FEA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6327" y="2185468"/>
            <a:ext cx="6761018" cy="3633441"/>
          </a:xfrm>
          <a:prstGeom prst="rect">
            <a:avLst/>
          </a:prstGeom>
        </p:spPr>
      </p:pic>
    </p:spTree>
    <p:extLst>
      <p:ext uri="{BB962C8B-B14F-4D97-AF65-F5344CB8AC3E}">
        <p14:creationId xmlns:p14="http://schemas.microsoft.com/office/powerpoint/2010/main" val="2513327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19">
            <a:extLst>
              <a:ext uri="{FF2B5EF4-FFF2-40B4-BE49-F238E27FC236}">
                <a16:creationId xmlns:a16="http://schemas.microsoft.com/office/drawing/2014/main" id="{594D6AA1-A0E1-45F9-8E25-BAB809229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graphical user interface&#10;&#10;Description automatically generated">
            <a:extLst>
              <a:ext uri="{FF2B5EF4-FFF2-40B4-BE49-F238E27FC236}">
                <a16:creationId xmlns:a16="http://schemas.microsoft.com/office/drawing/2014/main" id="{0523143D-55EC-48CB-82E9-3EDAA36A0F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0895" y="2445244"/>
            <a:ext cx="8767158" cy="3631367"/>
          </a:xfrm>
          <a:prstGeom prst="rect">
            <a:avLst/>
          </a:prstGeom>
        </p:spPr>
      </p:pic>
      <p:sp>
        <p:nvSpPr>
          <p:cNvPr id="11" name="Rectangle 10">
            <a:extLst>
              <a:ext uri="{FF2B5EF4-FFF2-40B4-BE49-F238E27FC236}">
                <a16:creationId xmlns:a16="http://schemas.microsoft.com/office/drawing/2014/main" id="{04564192-2997-4763-9980-A188BCF4EB1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D0FACD45-9036-4B8B-95A0-7050241A7A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3" name="Straight Connector 12">
            <a:extLst>
              <a:ext uri="{FF2B5EF4-FFF2-40B4-BE49-F238E27FC236}">
                <a16:creationId xmlns:a16="http://schemas.microsoft.com/office/drawing/2014/main" id="{3E71C7ED-D5DE-44CA-8C34-00F66E2F7D30}"/>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14" name="Title 1">
            <a:extLst>
              <a:ext uri="{FF2B5EF4-FFF2-40B4-BE49-F238E27FC236}">
                <a16:creationId xmlns:a16="http://schemas.microsoft.com/office/drawing/2014/main" id="{804B0605-3EE1-497F-80C1-89A725B3A063}"/>
              </a:ext>
            </a:extLst>
          </p:cNvPr>
          <p:cNvSpPr txBox="1">
            <a:spLocks/>
          </p:cNvSpPr>
          <p:nvPr/>
        </p:nvSpPr>
        <p:spPr>
          <a:xfrm>
            <a:off x="3950017" y="309980"/>
            <a:ext cx="7820284" cy="99324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Adverse Economic Impact of </a:t>
            </a:r>
            <a:br>
              <a:rPr lang="en-US" sz="4000" b="1" dirty="0">
                <a:solidFill>
                  <a:schemeClr val="bg1"/>
                </a:solidFill>
              </a:rPr>
            </a:br>
            <a:r>
              <a:rPr lang="en-US" sz="4000" b="1" dirty="0">
                <a:solidFill>
                  <a:schemeClr val="bg1"/>
                </a:solidFill>
              </a:rPr>
              <a:t>Child Care Challenges</a:t>
            </a:r>
          </a:p>
        </p:txBody>
      </p:sp>
      <p:sp>
        <p:nvSpPr>
          <p:cNvPr id="7" name="TextBox 6">
            <a:extLst>
              <a:ext uri="{FF2B5EF4-FFF2-40B4-BE49-F238E27FC236}">
                <a16:creationId xmlns:a16="http://schemas.microsoft.com/office/drawing/2014/main" id="{5B0A8667-EA19-4D11-893E-2E772F036D61}"/>
              </a:ext>
            </a:extLst>
          </p:cNvPr>
          <p:cNvSpPr txBox="1"/>
          <p:nvPr/>
        </p:nvSpPr>
        <p:spPr>
          <a:xfrm>
            <a:off x="107791" y="1801091"/>
            <a:ext cx="11896180" cy="461665"/>
          </a:xfrm>
          <a:prstGeom prst="rect">
            <a:avLst/>
          </a:prstGeom>
          <a:noFill/>
        </p:spPr>
        <p:txBody>
          <a:bodyPr wrap="square" rtlCol="0">
            <a:spAutoFit/>
          </a:bodyPr>
          <a:lstStyle/>
          <a:p>
            <a:pPr algn="ctr"/>
            <a:r>
              <a:rPr lang="en-US" sz="2400" b="1" dirty="0"/>
              <a:t>TQEE Fall 2019 Report: </a:t>
            </a:r>
            <a:r>
              <a:rPr lang="en-US" sz="2400" b="1" i="1" dirty="0"/>
              <a:t>Want to Grow Tennessee’s Economy? Fix the Child Care Crisis</a:t>
            </a:r>
          </a:p>
        </p:txBody>
      </p:sp>
      <p:sp>
        <p:nvSpPr>
          <p:cNvPr id="9" name="TextBox 8">
            <a:extLst>
              <a:ext uri="{FF2B5EF4-FFF2-40B4-BE49-F238E27FC236}">
                <a16:creationId xmlns:a16="http://schemas.microsoft.com/office/drawing/2014/main" id="{493EAAC0-154F-42AE-9766-4BEE1BAD865C}"/>
              </a:ext>
            </a:extLst>
          </p:cNvPr>
          <p:cNvSpPr txBox="1"/>
          <p:nvPr/>
        </p:nvSpPr>
        <p:spPr>
          <a:xfrm>
            <a:off x="10809599" y="6395246"/>
            <a:ext cx="1083532" cy="369332"/>
          </a:xfrm>
          <a:prstGeom prst="rect">
            <a:avLst/>
          </a:prstGeom>
          <a:noFill/>
        </p:spPr>
        <p:txBody>
          <a:bodyPr wrap="square">
            <a:spAutoFit/>
          </a:bodyPr>
          <a:lstStyle/>
          <a:p>
            <a:r>
              <a:rPr lang="en-US" sz="1800" b="1" dirty="0">
                <a:solidFill>
                  <a:schemeClr val="accent1"/>
                </a:solidFill>
              </a:rPr>
              <a:t>TQEE | </a:t>
            </a:r>
            <a:fld id="{5A4A7955-6230-48B4-BD8B-A7C460F75945}" type="slidenum">
              <a:rPr lang="en-US" sz="1800" b="1" smtClean="0">
                <a:solidFill>
                  <a:schemeClr val="accent1"/>
                </a:solidFill>
              </a:rPr>
              <a:pPr/>
              <a:t>5</a:t>
            </a:fld>
            <a:endParaRPr lang="en-US" sz="1800" b="1" dirty="0">
              <a:solidFill>
                <a:schemeClr val="accent1"/>
              </a:solidFill>
            </a:endParaRPr>
          </a:p>
        </p:txBody>
      </p:sp>
    </p:spTree>
    <p:extLst>
      <p:ext uri="{BB962C8B-B14F-4D97-AF65-F5344CB8AC3E}">
        <p14:creationId xmlns:p14="http://schemas.microsoft.com/office/powerpoint/2010/main" val="254449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19">
            <a:extLst>
              <a:ext uri="{FF2B5EF4-FFF2-40B4-BE49-F238E27FC236}">
                <a16:creationId xmlns:a16="http://schemas.microsoft.com/office/drawing/2014/main" id="{594D6AA1-A0E1-45F9-8E25-BAB809229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564192-2997-4763-9980-A188BCF4EB12}"/>
              </a:ext>
            </a:extLst>
          </p:cNvPr>
          <p:cNvSpPr/>
          <p:nvPr/>
        </p:nvSpPr>
        <p:spPr>
          <a:xfrm>
            <a:off x="0" y="0"/>
            <a:ext cx="12192000" cy="143905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D0FACD45-9036-4B8B-95A0-7050241A7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45" y="211674"/>
            <a:ext cx="2279545" cy="1050607"/>
          </a:xfrm>
          <a:prstGeom prst="rect">
            <a:avLst/>
          </a:prstGeom>
        </p:spPr>
      </p:pic>
      <p:cxnSp>
        <p:nvCxnSpPr>
          <p:cNvPr id="13" name="Straight Connector 12">
            <a:extLst>
              <a:ext uri="{FF2B5EF4-FFF2-40B4-BE49-F238E27FC236}">
                <a16:creationId xmlns:a16="http://schemas.microsoft.com/office/drawing/2014/main" id="{3E71C7ED-D5DE-44CA-8C34-00F66E2F7D30}"/>
              </a:ext>
            </a:extLst>
          </p:cNvPr>
          <p:cNvCxnSpPr>
            <a:cxnSpLocks/>
          </p:cNvCxnSpPr>
          <p:nvPr/>
        </p:nvCxnSpPr>
        <p:spPr>
          <a:xfrm>
            <a:off x="3803958" y="125871"/>
            <a:ext cx="0" cy="1136410"/>
          </a:xfrm>
          <a:prstGeom prst="line">
            <a:avLst/>
          </a:prstGeom>
          <a:ln w="57150">
            <a:solidFill>
              <a:srgbClr val="C00000"/>
            </a:solidFill>
          </a:ln>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5B0A8667-EA19-4D11-893E-2E772F036D61}"/>
              </a:ext>
            </a:extLst>
          </p:cNvPr>
          <p:cNvSpPr txBox="1"/>
          <p:nvPr/>
        </p:nvSpPr>
        <p:spPr>
          <a:xfrm>
            <a:off x="1334285" y="2076317"/>
            <a:ext cx="2873424" cy="2677656"/>
          </a:xfrm>
          <a:prstGeom prst="rect">
            <a:avLst/>
          </a:prstGeom>
          <a:noFill/>
        </p:spPr>
        <p:txBody>
          <a:bodyPr wrap="square" rtlCol="0">
            <a:spAutoFit/>
          </a:bodyPr>
          <a:lstStyle/>
          <a:p>
            <a:r>
              <a:rPr lang="en-US" sz="2800" b="1" dirty="0"/>
              <a:t>TQEE Fall 2019 Report</a:t>
            </a:r>
            <a:r>
              <a:rPr lang="en-US" sz="2800" b="1"/>
              <a:t>: </a:t>
            </a:r>
            <a:endParaRPr lang="en-US" sz="2800" b="1" i="1" dirty="0"/>
          </a:p>
          <a:p>
            <a:r>
              <a:rPr lang="en-US" sz="2800" b="1" i="1" dirty="0"/>
              <a:t>Want to Grow Tennessee’s Economy? Fix the Child Care Crisis</a:t>
            </a:r>
          </a:p>
        </p:txBody>
      </p:sp>
      <p:pic>
        <p:nvPicPr>
          <p:cNvPr id="5" name="Picture 4" descr="Chart&#10;&#10;Description automatically generated">
            <a:extLst>
              <a:ext uri="{FF2B5EF4-FFF2-40B4-BE49-F238E27FC236}">
                <a16:creationId xmlns:a16="http://schemas.microsoft.com/office/drawing/2014/main" id="{DFE10BA1-6E46-49F3-880E-79D0314BCA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7019" y="1646189"/>
            <a:ext cx="4541803" cy="5000199"/>
          </a:xfrm>
          <a:prstGeom prst="rect">
            <a:avLst/>
          </a:prstGeom>
        </p:spPr>
      </p:pic>
      <p:sp>
        <p:nvSpPr>
          <p:cNvPr id="9" name="Title 1">
            <a:extLst>
              <a:ext uri="{FF2B5EF4-FFF2-40B4-BE49-F238E27FC236}">
                <a16:creationId xmlns:a16="http://schemas.microsoft.com/office/drawing/2014/main" id="{F731AC5B-E974-462D-A130-834B683DE397}"/>
              </a:ext>
            </a:extLst>
          </p:cNvPr>
          <p:cNvSpPr txBox="1">
            <a:spLocks/>
          </p:cNvSpPr>
          <p:nvPr/>
        </p:nvSpPr>
        <p:spPr>
          <a:xfrm>
            <a:off x="3950017" y="309980"/>
            <a:ext cx="7820284" cy="99324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chemeClr val="bg1"/>
                </a:solidFill>
              </a:rPr>
              <a:t>Adverse Economic Impact of </a:t>
            </a:r>
            <a:br>
              <a:rPr lang="en-US" sz="4000" b="1" dirty="0">
                <a:solidFill>
                  <a:schemeClr val="bg1"/>
                </a:solidFill>
              </a:rPr>
            </a:br>
            <a:r>
              <a:rPr lang="en-US" sz="4000" b="1" dirty="0">
                <a:solidFill>
                  <a:schemeClr val="bg1"/>
                </a:solidFill>
              </a:rPr>
              <a:t>Child Care Challenges</a:t>
            </a:r>
          </a:p>
        </p:txBody>
      </p:sp>
      <p:sp>
        <p:nvSpPr>
          <p:cNvPr id="10" name="TextBox 9">
            <a:extLst>
              <a:ext uri="{FF2B5EF4-FFF2-40B4-BE49-F238E27FC236}">
                <a16:creationId xmlns:a16="http://schemas.microsoft.com/office/drawing/2014/main" id="{191F6B41-89B1-458F-937B-2F68FD429B02}"/>
              </a:ext>
            </a:extLst>
          </p:cNvPr>
          <p:cNvSpPr txBox="1"/>
          <p:nvPr/>
        </p:nvSpPr>
        <p:spPr>
          <a:xfrm>
            <a:off x="10809599" y="6395246"/>
            <a:ext cx="1083532" cy="369332"/>
          </a:xfrm>
          <a:prstGeom prst="rect">
            <a:avLst/>
          </a:prstGeom>
          <a:noFill/>
        </p:spPr>
        <p:txBody>
          <a:bodyPr wrap="square">
            <a:spAutoFit/>
          </a:bodyPr>
          <a:lstStyle/>
          <a:p>
            <a:r>
              <a:rPr lang="en-US" sz="1800" b="1" dirty="0">
                <a:solidFill>
                  <a:schemeClr val="accent1"/>
                </a:solidFill>
              </a:rPr>
              <a:t>TQEE | </a:t>
            </a:r>
            <a:fld id="{5A4A7955-6230-48B4-BD8B-A7C460F75945}" type="slidenum">
              <a:rPr lang="en-US" sz="1800" b="1" smtClean="0">
                <a:solidFill>
                  <a:schemeClr val="accent1"/>
                </a:solidFill>
              </a:rPr>
              <a:pPr/>
              <a:t>6</a:t>
            </a:fld>
            <a:endParaRPr lang="en-US" sz="1800" b="1" dirty="0">
              <a:solidFill>
                <a:schemeClr val="accent1"/>
              </a:solidFill>
            </a:endParaRPr>
          </a:p>
        </p:txBody>
      </p:sp>
    </p:spTree>
    <p:extLst>
      <p:ext uri="{BB962C8B-B14F-4D97-AF65-F5344CB8AC3E}">
        <p14:creationId xmlns:p14="http://schemas.microsoft.com/office/powerpoint/2010/main" val="3713929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2B746F-D582-4CC2-A0A0-8C73E80B05F3}"/>
              </a:ext>
            </a:extLst>
          </p:cNvPr>
          <p:cNvSpPr>
            <a:spLocks noGrp="1"/>
          </p:cNvSpPr>
          <p:nvPr>
            <p:ph type="title"/>
          </p:nvPr>
        </p:nvSpPr>
        <p:spPr>
          <a:xfrm>
            <a:off x="0" y="0"/>
            <a:ext cx="12192000" cy="1029084"/>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r>
              <a:rPr lang="en-US" sz="2400" b="1" dirty="0"/>
              <a:t>Summary of Education / Child Care Funding in TN from Relief Packages</a:t>
            </a:r>
            <a:endParaRPr lang="en-US" sz="2400" dirty="0"/>
          </a:p>
        </p:txBody>
      </p:sp>
      <p:graphicFrame>
        <p:nvGraphicFramePr>
          <p:cNvPr id="8" name="Content Placeholder 7">
            <a:extLst>
              <a:ext uri="{FF2B5EF4-FFF2-40B4-BE49-F238E27FC236}">
                <a16:creationId xmlns:a16="http://schemas.microsoft.com/office/drawing/2014/main" id="{0B5AE2A1-E8CD-4627-9B30-922739DB2970}"/>
              </a:ext>
            </a:extLst>
          </p:cNvPr>
          <p:cNvGraphicFramePr>
            <a:graphicFrameLocks noGrp="1"/>
          </p:cNvGraphicFramePr>
          <p:nvPr>
            <p:ph sz="half" idx="1"/>
            <p:extLst>
              <p:ext uri="{D42A27DB-BD31-4B8C-83A1-F6EECF244321}">
                <p14:modId xmlns:p14="http://schemas.microsoft.com/office/powerpoint/2010/main" val="2951343279"/>
              </p:ext>
            </p:extLst>
          </p:nvPr>
        </p:nvGraphicFramePr>
        <p:xfrm>
          <a:off x="1036562" y="1029084"/>
          <a:ext cx="10118876" cy="4677602"/>
        </p:xfrm>
        <a:graphic>
          <a:graphicData uri="http://schemas.openxmlformats.org/drawingml/2006/table">
            <a:tbl>
              <a:tblPr/>
              <a:tblGrid>
                <a:gridCol w="2587788">
                  <a:extLst>
                    <a:ext uri="{9D8B030D-6E8A-4147-A177-3AD203B41FA5}">
                      <a16:colId xmlns:a16="http://schemas.microsoft.com/office/drawing/2014/main" val="569042560"/>
                    </a:ext>
                  </a:extLst>
                </a:gridCol>
                <a:gridCol w="1950720">
                  <a:extLst>
                    <a:ext uri="{9D8B030D-6E8A-4147-A177-3AD203B41FA5}">
                      <a16:colId xmlns:a16="http://schemas.microsoft.com/office/drawing/2014/main" val="379080151"/>
                    </a:ext>
                  </a:extLst>
                </a:gridCol>
                <a:gridCol w="2427316">
                  <a:extLst>
                    <a:ext uri="{9D8B030D-6E8A-4147-A177-3AD203B41FA5}">
                      <a16:colId xmlns:a16="http://schemas.microsoft.com/office/drawing/2014/main" val="3974785475"/>
                    </a:ext>
                  </a:extLst>
                </a:gridCol>
                <a:gridCol w="3153052">
                  <a:extLst>
                    <a:ext uri="{9D8B030D-6E8A-4147-A177-3AD203B41FA5}">
                      <a16:colId xmlns:a16="http://schemas.microsoft.com/office/drawing/2014/main" val="4064447684"/>
                    </a:ext>
                  </a:extLst>
                </a:gridCol>
              </a:tblGrid>
              <a:tr h="1410515">
                <a:tc>
                  <a:txBody>
                    <a:bodyPr/>
                    <a:lstStyle/>
                    <a:p>
                      <a:pPr algn="ctr" rtl="0" fontAlgn="t">
                        <a:spcBef>
                          <a:spcPts val="200"/>
                        </a:spcBef>
                        <a:spcAft>
                          <a:spcPts val="200"/>
                        </a:spcAft>
                      </a:pPr>
                      <a:r>
                        <a:rPr lang="en-US" sz="2100" b="1" i="0" u="none" strike="noStrike" dirty="0">
                          <a:solidFill>
                            <a:srgbClr val="FFFFFF"/>
                          </a:solidFill>
                          <a:effectLst/>
                          <a:latin typeface="Calibri" panose="020F0502020204030204" pitchFamily="34" charset="0"/>
                        </a:rPr>
                        <a:t> </a:t>
                      </a:r>
                      <a:endParaRPr lang="en-US" sz="2100" dirty="0">
                        <a:effectLst/>
                      </a:endParaRPr>
                    </a:p>
                  </a:txBody>
                  <a:tcPr marL="45624" marR="45624" marT="65177" marB="65177">
                    <a:lnL w="12697" cap="flat" cmpd="sng" algn="ctr">
                      <a:solidFill>
                        <a:srgbClr val="4F81BD"/>
                      </a:solidFill>
                      <a:prstDash val="solid"/>
                      <a:round/>
                      <a:headEnd type="none" w="med" len="med"/>
                      <a:tailEnd type="none" w="med" len="med"/>
                    </a:lnL>
                    <a:lnR>
                      <a:noFill/>
                    </a:lnR>
                    <a:lnT w="12697" cap="flat" cmpd="sng" algn="ctr">
                      <a:solidFill>
                        <a:srgbClr val="4F81BD"/>
                      </a:solidFill>
                      <a:prstDash val="solid"/>
                      <a:round/>
                      <a:headEnd type="none" w="med" len="med"/>
                      <a:tailEnd type="none" w="med" len="med"/>
                    </a:lnT>
                    <a:lnB w="12697" cap="flat" cmpd="sng" algn="ctr">
                      <a:solidFill>
                        <a:srgbClr val="4F81BD"/>
                      </a:solidFill>
                      <a:prstDash val="solid"/>
                      <a:round/>
                      <a:headEnd type="none" w="med" len="med"/>
                      <a:tailEnd type="none" w="med" len="med"/>
                    </a:lnB>
                    <a:solidFill>
                      <a:srgbClr val="E02231"/>
                    </a:solidFill>
                  </a:tcPr>
                </a:tc>
                <a:tc>
                  <a:txBody>
                    <a:bodyPr/>
                    <a:lstStyle/>
                    <a:p>
                      <a:pPr algn="ctr" rtl="0" fontAlgn="t">
                        <a:spcBef>
                          <a:spcPts val="200"/>
                        </a:spcBef>
                        <a:spcAft>
                          <a:spcPts val="200"/>
                        </a:spcAft>
                      </a:pPr>
                      <a:r>
                        <a:rPr lang="en-US" sz="2100" b="1" i="0" u="none" strike="noStrike" dirty="0">
                          <a:solidFill>
                            <a:srgbClr val="FFFFFF"/>
                          </a:solidFill>
                          <a:effectLst/>
                          <a:latin typeface="Calibri" panose="020F0502020204030204" pitchFamily="34" charset="0"/>
                        </a:rPr>
                        <a:t>CARES Act</a:t>
                      </a:r>
                    </a:p>
                    <a:p>
                      <a:pPr algn="ctr" rtl="0" fontAlgn="t">
                        <a:spcBef>
                          <a:spcPts val="200"/>
                        </a:spcBef>
                        <a:spcAft>
                          <a:spcPts val="0"/>
                        </a:spcAft>
                      </a:pPr>
                      <a:r>
                        <a:rPr lang="en-US" sz="1900" b="1" i="0" u="none" strike="noStrike" dirty="0">
                          <a:solidFill>
                            <a:srgbClr val="FFFFFF"/>
                          </a:solidFill>
                          <a:effectLst/>
                          <a:latin typeface="Calibri" panose="020F0502020204030204" pitchFamily="34" charset="0"/>
                        </a:rPr>
                        <a:t>Signed Mar 2020 Obligate 2022</a:t>
                      </a:r>
                    </a:p>
                    <a:p>
                      <a:pPr algn="ctr" rtl="0" fontAlgn="t">
                        <a:spcBef>
                          <a:spcPts val="0"/>
                        </a:spcBef>
                        <a:spcAft>
                          <a:spcPts val="0"/>
                        </a:spcAft>
                      </a:pPr>
                      <a:r>
                        <a:rPr lang="en-US" sz="1900" b="1" i="0" u="none" strike="noStrike" dirty="0">
                          <a:solidFill>
                            <a:srgbClr val="FFFFFF"/>
                          </a:solidFill>
                          <a:effectLst/>
                          <a:latin typeface="Calibri" panose="020F0502020204030204" pitchFamily="34" charset="0"/>
                        </a:rPr>
                        <a:t>Liquidate 2023</a:t>
                      </a:r>
                      <a:endParaRPr lang="en-US" sz="1900" dirty="0">
                        <a:effectLst/>
                      </a:endParaRPr>
                    </a:p>
                  </a:txBody>
                  <a:tcPr marL="45624" marR="45624" marT="65177" marB="65177">
                    <a:lnL>
                      <a:noFill/>
                    </a:lnL>
                    <a:lnR>
                      <a:noFill/>
                    </a:lnR>
                    <a:lnT w="12697" cap="flat" cmpd="sng" algn="ctr">
                      <a:solidFill>
                        <a:srgbClr val="4F81BD"/>
                      </a:solidFill>
                      <a:prstDash val="solid"/>
                      <a:round/>
                      <a:headEnd type="none" w="med" len="med"/>
                      <a:tailEnd type="none" w="med" len="med"/>
                    </a:lnT>
                    <a:lnB w="12697" cap="flat" cmpd="sng" algn="ctr">
                      <a:solidFill>
                        <a:srgbClr val="4F81BD"/>
                      </a:solidFill>
                      <a:prstDash val="solid"/>
                      <a:round/>
                      <a:headEnd type="none" w="med" len="med"/>
                      <a:tailEnd type="none" w="med" len="med"/>
                    </a:lnB>
                    <a:solidFill>
                      <a:srgbClr val="E02231"/>
                    </a:solidFill>
                  </a:tcPr>
                </a:tc>
                <a:tc>
                  <a:txBody>
                    <a:bodyPr/>
                    <a:lstStyle/>
                    <a:p>
                      <a:pPr algn="ctr" rtl="0" fontAlgn="t">
                        <a:spcBef>
                          <a:spcPts val="200"/>
                        </a:spcBef>
                        <a:spcAft>
                          <a:spcPts val="200"/>
                        </a:spcAft>
                      </a:pPr>
                      <a:r>
                        <a:rPr lang="en-US" sz="2100" b="1" i="0" u="none" strike="noStrike" dirty="0">
                          <a:solidFill>
                            <a:srgbClr val="FFFFFF"/>
                          </a:solidFill>
                          <a:effectLst/>
                          <a:latin typeface="Calibri" panose="020F0502020204030204" pitchFamily="34" charset="0"/>
                        </a:rPr>
                        <a:t>CRRSA</a:t>
                      </a:r>
                    </a:p>
                    <a:p>
                      <a:pPr algn="ctr" rtl="0" fontAlgn="t">
                        <a:spcBef>
                          <a:spcPts val="200"/>
                        </a:spcBef>
                        <a:spcAft>
                          <a:spcPts val="0"/>
                        </a:spcAft>
                      </a:pPr>
                      <a:r>
                        <a:rPr lang="en-US" sz="1900" b="1" i="0" u="none" strike="noStrike" dirty="0">
                          <a:solidFill>
                            <a:srgbClr val="FFFFFF"/>
                          </a:solidFill>
                          <a:effectLst/>
                          <a:latin typeface="Calibri" panose="020F0502020204030204" pitchFamily="34" charset="0"/>
                        </a:rPr>
                        <a:t>Signed Dec 2020 Obligate 2022</a:t>
                      </a:r>
                    </a:p>
                    <a:p>
                      <a:pPr algn="ctr" rtl="0" fontAlgn="t">
                        <a:spcBef>
                          <a:spcPts val="0"/>
                        </a:spcBef>
                        <a:spcAft>
                          <a:spcPts val="0"/>
                        </a:spcAft>
                      </a:pPr>
                      <a:r>
                        <a:rPr lang="en-US" sz="1900" b="1" i="0" u="none" strike="noStrike" dirty="0">
                          <a:solidFill>
                            <a:srgbClr val="FFFFFF"/>
                          </a:solidFill>
                          <a:effectLst/>
                          <a:latin typeface="Calibri" panose="020F0502020204030204" pitchFamily="34" charset="0"/>
                        </a:rPr>
                        <a:t>Liquidate 2023</a:t>
                      </a:r>
                      <a:endParaRPr lang="en-US" sz="1900" dirty="0">
                        <a:effectLst/>
                      </a:endParaRPr>
                    </a:p>
                  </a:txBody>
                  <a:tcPr marL="45624" marR="45624" marT="65177" marB="65177">
                    <a:lnL>
                      <a:noFill/>
                    </a:lnL>
                    <a:lnR>
                      <a:noFill/>
                    </a:lnR>
                    <a:lnT w="12697" cap="flat" cmpd="sng" algn="ctr">
                      <a:solidFill>
                        <a:srgbClr val="4F81BD"/>
                      </a:solidFill>
                      <a:prstDash val="solid"/>
                      <a:round/>
                      <a:headEnd type="none" w="med" len="med"/>
                      <a:tailEnd type="none" w="med" len="med"/>
                    </a:lnT>
                    <a:lnB w="12697" cap="flat" cmpd="sng" algn="ctr">
                      <a:solidFill>
                        <a:srgbClr val="4F81BD"/>
                      </a:solidFill>
                      <a:prstDash val="solid"/>
                      <a:round/>
                      <a:headEnd type="none" w="med" len="med"/>
                      <a:tailEnd type="none" w="med" len="med"/>
                    </a:lnB>
                    <a:solidFill>
                      <a:srgbClr val="E02231"/>
                    </a:solidFill>
                  </a:tcPr>
                </a:tc>
                <a:tc>
                  <a:txBody>
                    <a:bodyPr/>
                    <a:lstStyle/>
                    <a:p>
                      <a:pPr algn="ctr" rtl="0" fontAlgn="t">
                        <a:spcBef>
                          <a:spcPts val="200"/>
                        </a:spcBef>
                        <a:spcAft>
                          <a:spcPts val="200"/>
                        </a:spcAft>
                      </a:pPr>
                      <a:r>
                        <a:rPr lang="en-US" sz="2100" b="1" i="0" u="none" strike="noStrike" dirty="0">
                          <a:solidFill>
                            <a:srgbClr val="FFFFFF"/>
                          </a:solidFill>
                          <a:effectLst/>
                          <a:latin typeface="Calibri" panose="020F0502020204030204" pitchFamily="34" charset="0"/>
                        </a:rPr>
                        <a:t>ARP</a:t>
                      </a:r>
                    </a:p>
                    <a:p>
                      <a:pPr algn="ctr" rtl="0" fontAlgn="t">
                        <a:spcBef>
                          <a:spcPts val="200"/>
                        </a:spcBef>
                        <a:spcAft>
                          <a:spcPts val="0"/>
                        </a:spcAft>
                      </a:pPr>
                      <a:r>
                        <a:rPr lang="en-US" sz="1900" b="1" i="0" u="none" strike="noStrike" dirty="0">
                          <a:solidFill>
                            <a:srgbClr val="FFFFFF"/>
                          </a:solidFill>
                          <a:effectLst/>
                          <a:latin typeface="Calibri" panose="020F0502020204030204" pitchFamily="34" charset="0"/>
                        </a:rPr>
                        <a:t>Signed Mar 2021 </a:t>
                      </a:r>
                    </a:p>
                    <a:p>
                      <a:pPr algn="ctr" rtl="0" fontAlgn="t">
                        <a:spcBef>
                          <a:spcPts val="200"/>
                        </a:spcBef>
                        <a:spcAft>
                          <a:spcPts val="0"/>
                        </a:spcAft>
                      </a:pPr>
                      <a:r>
                        <a:rPr lang="en-US" sz="1900" b="1" i="0" u="none" strike="noStrike" dirty="0">
                          <a:solidFill>
                            <a:srgbClr val="FFFFFF"/>
                          </a:solidFill>
                          <a:effectLst/>
                          <a:latin typeface="Calibri" panose="020F0502020204030204" pitchFamily="34" charset="0"/>
                        </a:rPr>
                        <a:t>Obligate 2022/23</a:t>
                      </a:r>
                    </a:p>
                    <a:p>
                      <a:pPr algn="ctr" rtl="0" fontAlgn="t">
                        <a:spcBef>
                          <a:spcPts val="0"/>
                        </a:spcBef>
                        <a:spcAft>
                          <a:spcPts val="0"/>
                        </a:spcAft>
                      </a:pPr>
                      <a:r>
                        <a:rPr lang="en-US" sz="1900" b="1" i="0" u="none" strike="noStrike" dirty="0">
                          <a:solidFill>
                            <a:srgbClr val="FFFFFF"/>
                          </a:solidFill>
                          <a:effectLst/>
                          <a:latin typeface="Calibri" panose="020F0502020204030204" pitchFamily="34" charset="0"/>
                        </a:rPr>
                        <a:t>Liquidate 2023/24</a:t>
                      </a:r>
                      <a:endParaRPr lang="en-US" sz="1900" dirty="0">
                        <a:effectLst/>
                      </a:endParaRPr>
                    </a:p>
                  </a:txBody>
                  <a:tcPr marL="45624" marR="45624" marT="65177" marB="65177">
                    <a:lnL>
                      <a:noFill/>
                    </a:lnL>
                    <a:lnR w="12697" cap="flat" cmpd="sng" algn="ctr">
                      <a:solidFill>
                        <a:srgbClr val="4F81BD"/>
                      </a:solidFill>
                      <a:prstDash val="solid"/>
                      <a:round/>
                      <a:headEnd type="none" w="med" len="med"/>
                      <a:tailEnd type="none" w="med" len="med"/>
                    </a:lnR>
                    <a:lnT w="12697" cap="flat" cmpd="sng" algn="ctr">
                      <a:solidFill>
                        <a:srgbClr val="4F81BD"/>
                      </a:solidFill>
                      <a:prstDash val="solid"/>
                      <a:round/>
                      <a:headEnd type="none" w="med" len="med"/>
                      <a:tailEnd type="none" w="med" len="med"/>
                    </a:lnT>
                    <a:lnB w="12697" cap="flat" cmpd="sng" algn="ctr">
                      <a:solidFill>
                        <a:srgbClr val="4F81BD"/>
                      </a:solidFill>
                      <a:prstDash val="solid"/>
                      <a:round/>
                      <a:headEnd type="none" w="med" len="med"/>
                      <a:tailEnd type="none" w="med" len="med"/>
                    </a:lnB>
                    <a:solidFill>
                      <a:srgbClr val="E02231"/>
                    </a:solidFill>
                  </a:tcPr>
                </a:tc>
                <a:extLst>
                  <a:ext uri="{0D108BD9-81ED-4DB2-BD59-A6C34878D82A}">
                    <a16:rowId xmlns:a16="http://schemas.microsoft.com/office/drawing/2014/main" val="3721187633"/>
                  </a:ext>
                </a:extLst>
              </a:tr>
              <a:tr h="1159901">
                <a:tc>
                  <a:txBody>
                    <a:bodyPr/>
                    <a:lstStyle/>
                    <a:p>
                      <a:pPr rtl="0" fontAlgn="t">
                        <a:spcBef>
                          <a:spcPts val="200"/>
                        </a:spcBef>
                        <a:spcAft>
                          <a:spcPts val="200"/>
                        </a:spcAft>
                      </a:pPr>
                      <a:r>
                        <a:rPr lang="en-US" sz="2100" b="0" i="0" u="none" strike="noStrike" dirty="0">
                          <a:solidFill>
                            <a:srgbClr val="000000"/>
                          </a:solidFill>
                          <a:effectLst/>
                          <a:latin typeface="Calibri" panose="020F0502020204030204" pitchFamily="34" charset="0"/>
                        </a:rPr>
                        <a:t>Early Childhood Education / Child Care</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4F81BD"/>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$82.4 million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4F81BD"/>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$231 million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4F81BD"/>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$911 million</a:t>
                      </a:r>
                    </a:p>
                    <a:p>
                      <a:pPr marL="115888" lvl="2" indent="-115888">
                        <a:buFont typeface="Arial" panose="020B0604020202020204" pitchFamily="34" charset="0"/>
                        <a:buChar char="•"/>
                      </a:pPr>
                      <a:r>
                        <a:rPr lang="en-US" sz="1500" b="1" dirty="0"/>
                        <a:t>$356,950,731 -child care assistance</a:t>
                      </a:r>
                    </a:p>
                    <a:p>
                      <a:pPr marL="115888" lvl="2" indent="-115888">
                        <a:buFont typeface="Arial" panose="020B0604020202020204" pitchFamily="34" charset="0"/>
                        <a:buChar char="•"/>
                      </a:pPr>
                      <a:r>
                        <a:rPr lang="en-US" sz="1500" b="1" dirty="0"/>
                        <a:t>$554,431,495 -child care stabilization	</a:t>
                      </a:r>
                      <a:endParaRPr lang="en-US" sz="1500" b="1"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4F81BD"/>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3525973757"/>
                  </a:ext>
                </a:extLst>
              </a:tr>
              <a:tr h="531617">
                <a:tc>
                  <a:txBody>
                    <a:bodyPr/>
                    <a:lstStyle/>
                    <a:p>
                      <a:pPr rtl="0" fontAlgn="t">
                        <a:spcBef>
                          <a:spcPts val="200"/>
                        </a:spcBef>
                        <a:spcAft>
                          <a:spcPts val="200"/>
                        </a:spcAft>
                      </a:pPr>
                      <a:r>
                        <a:rPr lang="en-US" sz="2100" b="0" i="0" u="none" strike="noStrike" dirty="0">
                          <a:solidFill>
                            <a:srgbClr val="000000"/>
                          </a:solidFill>
                          <a:effectLst/>
                          <a:latin typeface="Calibri" panose="020F0502020204030204" pitchFamily="34" charset="0"/>
                        </a:rPr>
                        <a:t>K-12 (</a:t>
                      </a:r>
                      <a:r>
                        <a:rPr lang="en-US" sz="2100" b="0" i="0" u="none" strike="noStrike" dirty="0" err="1">
                          <a:solidFill>
                            <a:srgbClr val="000000"/>
                          </a:solidFill>
                          <a:effectLst/>
                          <a:latin typeface="Calibri" panose="020F0502020204030204" pitchFamily="34" charset="0"/>
                        </a:rPr>
                        <a:t>ESSER</a:t>
                      </a:r>
                      <a:r>
                        <a:rPr lang="en-US" sz="2100" b="0" i="0" u="none" strike="noStrike" dirty="0">
                          <a:solidFill>
                            <a:srgbClr val="000000"/>
                          </a:solidFill>
                          <a:effectLst/>
                          <a:latin typeface="Calibri" panose="020F0502020204030204" pitchFamily="34" charset="0"/>
                        </a:rPr>
                        <a:t>)</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12697" cap="flat" cmpd="sng" algn="ctr">
                      <a:solidFill>
                        <a:srgbClr val="95B3D7"/>
                      </a:solidFill>
                      <a:prstDash val="solid"/>
                      <a:round/>
                      <a:headEnd type="none" w="med" len="med"/>
                      <a:tailEnd type="none" w="med" len="med"/>
                    </a:lnB>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$ 259.9 million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12697" cap="flat" cmpd="sng" algn="ctr">
                      <a:solidFill>
                        <a:srgbClr val="95B3D7"/>
                      </a:solidFill>
                      <a:prstDash val="solid"/>
                      <a:round/>
                      <a:headEnd type="none" w="med" len="med"/>
                      <a:tailEnd type="none" w="med" len="med"/>
                    </a:lnB>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$1.1 billion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12697" cap="flat" cmpd="sng" algn="ctr">
                      <a:solidFill>
                        <a:srgbClr val="95B3D7"/>
                      </a:solidFill>
                      <a:prstDash val="solid"/>
                      <a:round/>
                      <a:headEnd type="none" w="med" len="med"/>
                      <a:tailEnd type="none" w="med" len="med"/>
                    </a:lnB>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$2.5 billion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12697"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902427064"/>
                  </a:ext>
                </a:extLst>
              </a:tr>
              <a:tr h="809105">
                <a:tc>
                  <a:txBody>
                    <a:bodyPr/>
                    <a:lstStyle/>
                    <a:p>
                      <a:pPr rtl="0" fontAlgn="t">
                        <a:spcBef>
                          <a:spcPts val="200"/>
                        </a:spcBef>
                        <a:spcAft>
                          <a:spcPts val="200"/>
                        </a:spcAft>
                      </a:pPr>
                      <a:r>
                        <a:rPr lang="en-US" sz="2100" b="0" i="0" u="none" strike="noStrike" dirty="0">
                          <a:solidFill>
                            <a:srgbClr val="000000"/>
                          </a:solidFill>
                          <a:effectLst/>
                          <a:latin typeface="Calibri" panose="020F0502020204030204" pitchFamily="34" charset="0"/>
                        </a:rPr>
                        <a:t>Governor’s Funds (GEER)</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28575" cap="flat" cmpd="sng" algn="ctr">
                      <a:solidFill>
                        <a:srgbClr val="0070C0"/>
                      </a:solidFill>
                      <a:prstDash val="solid"/>
                      <a:round/>
                      <a:headEnd type="none" w="med" len="med"/>
                      <a:tailEnd type="none" w="med" len="med"/>
                    </a:lnB>
                    <a:solidFill>
                      <a:srgbClr val="DBE5F1"/>
                    </a:solidFill>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$63.5 million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28575" cap="flat" cmpd="sng" algn="ctr">
                      <a:solidFill>
                        <a:srgbClr val="0070C0"/>
                      </a:solidFill>
                      <a:prstDash val="solid"/>
                      <a:round/>
                      <a:headEnd type="none" w="med" len="med"/>
                      <a:tailEnd type="none" w="med" len="med"/>
                    </a:lnB>
                    <a:solidFill>
                      <a:srgbClr val="DBE5F1"/>
                    </a:solidFill>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$100 million</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28575" cap="flat" cmpd="sng" algn="ctr">
                      <a:solidFill>
                        <a:srgbClr val="0070C0"/>
                      </a:solidFill>
                      <a:prstDash val="solid"/>
                      <a:round/>
                      <a:headEnd type="none" w="med" len="med"/>
                      <a:tailEnd type="none" w="med" len="med"/>
                    </a:lnB>
                    <a:solidFill>
                      <a:srgbClr val="DBE5F1"/>
                    </a:solidFill>
                  </a:tcPr>
                </a:tc>
                <a:tc>
                  <a:txBody>
                    <a:bodyPr/>
                    <a:lstStyle/>
                    <a:p>
                      <a:pPr algn="ctr" rtl="0" fontAlgn="t">
                        <a:spcBef>
                          <a:spcPts val="200"/>
                        </a:spcBef>
                        <a:spcAft>
                          <a:spcPts val="200"/>
                        </a:spcAft>
                      </a:pPr>
                      <a:r>
                        <a:rPr lang="en-US" sz="2100" b="0" i="0" u="none" strike="noStrike" dirty="0">
                          <a:solidFill>
                            <a:srgbClr val="000000"/>
                          </a:solidFill>
                          <a:effectLst/>
                          <a:latin typeface="Calibri" panose="020F0502020204030204" pitchFamily="34" charset="0"/>
                        </a:rPr>
                        <a:t>N/A</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12697" cap="flat" cmpd="sng" algn="ctr">
                      <a:solidFill>
                        <a:srgbClr val="95B3D7"/>
                      </a:solidFill>
                      <a:prstDash val="solid"/>
                      <a:round/>
                      <a:headEnd type="none" w="med" len="med"/>
                      <a:tailEnd type="none" w="med" len="med"/>
                    </a:lnT>
                    <a:lnB w="28575" cap="flat" cmpd="sng" algn="ctr">
                      <a:solidFill>
                        <a:srgbClr val="0070C0"/>
                      </a:solidFill>
                      <a:prstDash val="solid"/>
                      <a:round/>
                      <a:headEnd type="none" w="med" len="med"/>
                      <a:tailEnd type="none" w="med" len="med"/>
                    </a:lnB>
                    <a:solidFill>
                      <a:srgbClr val="DBE5F1"/>
                    </a:solidFill>
                  </a:tcPr>
                </a:tc>
                <a:extLst>
                  <a:ext uri="{0D108BD9-81ED-4DB2-BD59-A6C34878D82A}">
                    <a16:rowId xmlns:a16="http://schemas.microsoft.com/office/drawing/2014/main" val="3160583226"/>
                  </a:ext>
                </a:extLst>
              </a:tr>
              <a:tr h="764771">
                <a:tc>
                  <a:txBody>
                    <a:bodyPr/>
                    <a:lstStyle/>
                    <a:p>
                      <a:pPr rtl="0" fontAlgn="t">
                        <a:spcBef>
                          <a:spcPts val="300"/>
                        </a:spcBef>
                        <a:spcAft>
                          <a:spcPts val="300"/>
                        </a:spcAft>
                      </a:pPr>
                      <a:r>
                        <a:rPr lang="en-US" sz="2100" b="1" i="0" u="none" strike="noStrike" dirty="0">
                          <a:solidFill>
                            <a:srgbClr val="000000"/>
                          </a:solidFill>
                          <a:effectLst/>
                          <a:latin typeface="Calibri" panose="020F0502020204030204" pitchFamily="34" charset="0"/>
                        </a:rPr>
                        <a:t>Total</a:t>
                      </a:r>
                      <a:endParaRPr lang="en-US" sz="2100" dirty="0">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28575" cap="flat" cmpd="sng" algn="ctr">
                      <a:solidFill>
                        <a:srgbClr val="0070C0"/>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tc>
                  <a:txBody>
                    <a:bodyPr/>
                    <a:lstStyle/>
                    <a:p>
                      <a:pPr algn="ctr" rtl="0" fontAlgn="t">
                        <a:spcBef>
                          <a:spcPts val="300"/>
                        </a:spcBef>
                        <a:spcAft>
                          <a:spcPts val="300"/>
                        </a:spcAft>
                      </a:pPr>
                      <a:r>
                        <a:rPr lang="en-US" sz="2100" b="1" i="0" u="none" strike="noStrike" dirty="0">
                          <a:solidFill>
                            <a:srgbClr val="FF0000"/>
                          </a:solidFill>
                          <a:effectLst/>
                          <a:latin typeface="Calibri" panose="020F0502020204030204" pitchFamily="34" charset="0"/>
                        </a:rPr>
                        <a:t>$ 405.8 million</a:t>
                      </a:r>
                      <a:endParaRPr lang="en-US" sz="2100" dirty="0">
                        <a:solidFill>
                          <a:srgbClr val="FF0000"/>
                        </a:solidFill>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28575" cap="flat" cmpd="sng" algn="ctr">
                      <a:solidFill>
                        <a:srgbClr val="0070C0"/>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tc>
                  <a:txBody>
                    <a:bodyPr/>
                    <a:lstStyle/>
                    <a:p>
                      <a:pPr algn="ctr" rtl="0" fontAlgn="t">
                        <a:spcBef>
                          <a:spcPts val="300"/>
                        </a:spcBef>
                        <a:spcAft>
                          <a:spcPts val="300"/>
                        </a:spcAft>
                      </a:pPr>
                      <a:r>
                        <a:rPr lang="en-US" sz="2100" b="1" i="0" u="none" strike="noStrike" dirty="0">
                          <a:solidFill>
                            <a:srgbClr val="FF0000"/>
                          </a:solidFill>
                          <a:effectLst/>
                          <a:latin typeface="Calibri" panose="020F0502020204030204" pitchFamily="34" charset="0"/>
                        </a:rPr>
                        <a:t>$1.43 billion</a:t>
                      </a:r>
                      <a:endParaRPr lang="en-US" sz="2100" dirty="0">
                        <a:solidFill>
                          <a:srgbClr val="FF0000"/>
                        </a:solidFill>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28575" cap="flat" cmpd="sng" algn="ctr">
                      <a:solidFill>
                        <a:srgbClr val="0070C0"/>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tc>
                  <a:txBody>
                    <a:bodyPr/>
                    <a:lstStyle/>
                    <a:p>
                      <a:pPr algn="ctr" rtl="0" fontAlgn="t">
                        <a:spcBef>
                          <a:spcPts val="300"/>
                        </a:spcBef>
                        <a:spcAft>
                          <a:spcPts val="300"/>
                        </a:spcAft>
                      </a:pPr>
                      <a:r>
                        <a:rPr lang="en-US" sz="2100" b="1" i="0" u="none" strike="noStrike" dirty="0">
                          <a:solidFill>
                            <a:srgbClr val="FF0000"/>
                          </a:solidFill>
                          <a:effectLst/>
                          <a:latin typeface="Calibri" panose="020F0502020204030204" pitchFamily="34" charset="0"/>
                        </a:rPr>
                        <a:t>$3.41 billion</a:t>
                      </a:r>
                      <a:endParaRPr lang="en-US" sz="2100" dirty="0">
                        <a:solidFill>
                          <a:srgbClr val="FF0000"/>
                        </a:solidFill>
                        <a:effectLst/>
                      </a:endParaRPr>
                    </a:p>
                  </a:txBody>
                  <a:tcPr marL="45624" marR="45624" marT="65177" marB="65177">
                    <a:lnL w="12697" cap="flat" cmpd="sng" algn="ctr">
                      <a:solidFill>
                        <a:srgbClr val="95B3D7"/>
                      </a:solidFill>
                      <a:prstDash val="solid"/>
                      <a:round/>
                      <a:headEnd type="none" w="med" len="med"/>
                      <a:tailEnd type="none" w="med" len="med"/>
                    </a:lnL>
                    <a:lnR w="12697" cap="flat" cmpd="sng" algn="ctr">
                      <a:solidFill>
                        <a:srgbClr val="95B3D7"/>
                      </a:solidFill>
                      <a:prstDash val="solid"/>
                      <a:round/>
                      <a:headEnd type="none" w="med" len="med"/>
                      <a:tailEnd type="none" w="med" len="med"/>
                    </a:lnR>
                    <a:lnT w="28575" cap="flat" cmpd="sng" algn="ctr">
                      <a:solidFill>
                        <a:srgbClr val="0070C0"/>
                      </a:solidFill>
                      <a:prstDash val="solid"/>
                      <a:round/>
                      <a:headEnd type="none" w="med" len="med"/>
                      <a:tailEnd type="none" w="med" len="med"/>
                    </a:lnT>
                    <a:lnB w="12697"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2570682862"/>
                  </a:ext>
                </a:extLst>
              </a:tr>
            </a:tbl>
          </a:graphicData>
        </a:graphic>
      </p:graphicFrame>
      <p:sp>
        <p:nvSpPr>
          <p:cNvPr id="9" name="Rectangle 2">
            <a:extLst>
              <a:ext uri="{FF2B5EF4-FFF2-40B4-BE49-F238E27FC236}">
                <a16:creationId xmlns:a16="http://schemas.microsoft.com/office/drawing/2014/main" id="{2D9CF846-E032-4CD7-A874-0261542CD31E}"/>
              </a:ext>
            </a:extLst>
          </p:cNvPr>
          <p:cNvSpPr>
            <a:spLocks noChangeArrowheads="1"/>
          </p:cNvSpPr>
          <p:nvPr/>
        </p:nvSpPr>
        <p:spPr bwMode="auto">
          <a:xfrm>
            <a:off x="838200" y="2745317"/>
            <a:ext cx="12192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endParaRPr lang="en-US" sz="3733"/>
          </a:p>
        </p:txBody>
      </p:sp>
      <p:sp>
        <p:nvSpPr>
          <p:cNvPr id="7" name="Text Placeholder 2">
            <a:extLst>
              <a:ext uri="{FF2B5EF4-FFF2-40B4-BE49-F238E27FC236}">
                <a16:creationId xmlns:a16="http://schemas.microsoft.com/office/drawing/2014/main" id="{B060A65A-9C88-4D1D-B953-FEB10C4D8DFB}"/>
              </a:ext>
            </a:extLst>
          </p:cNvPr>
          <p:cNvSpPr txBox="1">
            <a:spLocks/>
          </p:cNvSpPr>
          <p:nvPr/>
        </p:nvSpPr>
        <p:spPr>
          <a:xfrm>
            <a:off x="1788723" y="5944726"/>
            <a:ext cx="8614552" cy="415249"/>
          </a:xfrm>
          <a:prstGeom prst="rect">
            <a:avLst/>
          </a:prstGeom>
        </p:spPr>
        <p:txBody>
          <a:bodyPr lIns="0" tIns="0" rIns="0" bIns="0"/>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pPr algn="ctr"/>
            <a:r>
              <a:rPr lang="en-US" sz="2000" b="1" dirty="0">
                <a:solidFill>
                  <a:schemeClr val="tx1">
                    <a:lumMod val="75000"/>
                  </a:schemeClr>
                </a:solidFill>
              </a:rPr>
              <a:t>Plus</a:t>
            </a:r>
            <a:r>
              <a:rPr lang="en-US" sz="2000" dirty="0">
                <a:solidFill>
                  <a:schemeClr val="tx1">
                    <a:lumMod val="75000"/>
                  </a:schemeClr>
                </a:solidFill>
              </a:rPr>
              <a:t> Regular Annual Federal CCDBG Allocation in TN: $203 million</a:t>
            </a:r>
          </a:p>
        </p:txBody>
      </p:sp>
    </p:spTree>
    <p:extLst>
      <p:ext uri="{BB962C8B-B14F-4D97-AF65-F5344CB8AC3E}">
        <p14:creationId xmlns:p14="http://schemas.microsoft.com/office/powerpoint/2010/main" val="246630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DF003EE-2266-45E2-BE12-5830FE8573E8}"/>
              </a:ext>
            </a:extLst>
          </p:cNvPr>
          <p:cNvSpPr>
            <a:spLocks noGrp="1"/>
          </p:cNvSpPr>
          <p:nvPr>
            <p:ph idx="10"/>
          </p:nvPr>
        </p:nvSpPr>
        <p:spPr>
          <a:xfrm>
            <a:off x="595745" y="1777687"/>
            <a:ext cx="6031936" cy="2725040"/>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pPr marL="380990" indent="-380990" algn="l">
              <a:spcBef>
                <a:spcPts val="1200"/>
              </a:spcBef>
              <a:buFont typeface="Arial" panose="020B0604020202020204" pitchFamily="34" charset="0"/>
              <a:buChar char="•"/>
            </a:pPr>
            <a:r>
              <a:rPr lang="en-US" sz="2000" b="1" dirty="0"/>
              <a:t>Helping Families Access and Afford Child Care</a:t>
            </a:r>
          </a:p>
          <a:p>
            <a:pPr marL="380990" indent="-380990" algn="l">
              <a:spcBef>
                <a:spcPts val="1200"/>
              </a:spcBef>
              <a:buFont typeface="Arial" panose="020B0604020202020204" pitchFamily="34" charset="0"/>
              <a:buChar char="•"/>
            </a:pPr>
            <a:r>
              <a:rPr lang="en-US" sz="2000" b="1" dirty="0"/>
              <a:t>Stabilizing Child Care Programs</a:t>
            </a:r>
          </a:p>
          <a:p>
            <a:pPr marL="380990" indent="-380990" algn="l">
              <a:spcBef>
                <a:spcPts val="1200"/>
              </a:spcBef>
              <a:buFont typeface="Arial" panose="020B0604020202020204" pitchFamily="34" charset="0"/>
              <a:buChar char="•"/>
            </a:pPr>
            <a:r>
              <a:rPr lang="en-US" sz="2000" b="1" dirty="0"/>
              <a:t>Compensating Child Care Providers</a:t>
            </a:r>
          </a:p>
          <a:p>
            <a:pPr marL="380990" indent="-380990" algn="l">
              <a:spcBef>
                <a:spcPts val="1200"/>
              </a:spcBef>
              <a:buFont typeface="Arial" panose="020B0604020202020204" pitchFamily="34" charset="0"/>
              <a:buChar char="•"/>
            </a:pPr>
            <a:r>
              <a:rPr lang="en-US" sz="2000" b="1" dirty="0"/>
              <a:t>Building Supply and Quality of Providers</a:t>
            </a:r>
          </a:p>
          <a:p>
            <a:pPr marL="380990" indent="-380990" algn="l">
              <a:spcBef>
                <a:spcPts val="1200"/>
              </a:spcBef>
              <a:buFont typeface="Arial" panose="020B0604020202020204" pitchFamily="34" charset="0"/>
              <a:buChar char="•"/>
            </a:pPr>
            <a:r>
              <a:rPr lang="en-US" sz="2000" b="1" dirty="0"/>
              <a:t>Coordination and Linkages with Other Systems</a:t>
            </a:r>
          </a:p>
          <a:p>
            <a:pPr algn="l">
              <a:spcBef>
                <a:spcPts val="600"/>
              </a:spcBef>
            </a:pPr>
            <a:endParaRPr lang="en-US" sz="2000" dirty="0"/>
          </a:p>
        </p:txBody>
      </p:sp>
      <p:sp>
        <p:nvSpPr>
          <p:cNvPr id="5" name="Title 1">
            <a:extLst>
              <a:ext uri="{FF2B5EF4-FFF2-40B4-BE49-F238E27FC236}">
                <a16:creationId xmlns:a16="http://schemas.microsoft.com/office/drawing/2014/main" id="{C5DF99A8-0293-4256-83FD-4EFAE60EC5BA}"/>
              </a:ext>
            </a:extLst>
          </p:cNvPr>
          <p:cNvSpPr>
            <a:spLocks noGrp="1"/>
          </p:cNvSpPr>
          <p:nvPr>
            <p:ph type="title"/>
          </p:nvPr>
        </p:nvSpPr>
        <p:spPr>
          <a:xfrm>
            <a:off x="400052" y="192260"/>
            <a:ext cx="11391899" cy="540597"/>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r>
              <a:rPr lang="en-US" sz="2400" b="1" dirty="0"/>
              <a:t>How Could Tennessee Use Relief Funds to Transform the Child Care System?</a:t>
            </a:r>
          </a:p>
        </p:txBody>
      </p:sp>
      <p:pic>
        <p:nvPicPr>
          <p:cNvPr id="1026" name="Picture 2" descr="For Families | Early Childhood Training and Technical Assistance System">
            <a:extLst>
              <a:ext uri="{FF2B5EF4-FFF2-40B4-BE49-F238E27FC236}">
                <a16:creationId xmlns:a16="http://schemas.microsoft.com/office/drawing/2014/main" id="{B025B819-C792-4C79-9C71-592B7525D93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19"/>
          <a:stretch/>
        </p:blipFill>
        <p:spPr bwMode="auto">
          <a:xfrm>
            <a:off x="7205578" y="1375992"/>
            <a:ext cx="4219692" cy="324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1810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AD6D75-864C-481B-9420-BC7C07BED544}"/>
              </a:ext>
            </a:extLst>
          </p:cNvPr>
          <p:cNvSpPr>
            <a:spLocks noGrp="1"/>
          </p:cNvSpPr>
          <p:nvPr>
            <p:ph type="title"/>
          </p:nvPr>
        </p:nvSpPr>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r>
              <a:rPr lang="en-US" sz="2400" b="1" dirty="0"/>
              <a:t>Short- and medium-term policy opportunities</a:t>
            </a:r>
          </a:p>
        </p:txBody>
      </p:sp>
      <p:sp>
        <p:nvSpPr>
          <p:cNvPr id="7" name="Content Placeholder 6">
            <a:extLst>
              <a:ext uri="{FF2B5EF4-FFF2-40B4-BE49-F238E27FC236}">
                <a16:creationId xmlns:a16="http://schemas.microsoft.com/office/drawing/2014/main" id="{F48EF252-5E3A-472A-BECD-A573FCA55E20}"/>
              </a:ext>
            </a:extLst>
          </p:cNvPr>
          <p:cNvSpPr>
            <a:spLocks noGrp="1"/>
          </p:cNvSpPr>
          <p:nvPr>
            <p:ph idx="1"/>
          </p:nvPr>
        </p:nvSpPr>
        <p:spPr>
          <a:xfrm>
            <a:off x="560946" y="1152003"/>
            <a:ext cx="10384146" cy="4553993"/>
          </a:xfr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1pPr>
            <a:lvl2pPr marL="0" marR="0" indent="17144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2pPr>
            <a:lvl3pPr marL="0" marR="0" indent="34289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3pPr>
            <a:lvl4pPr marL="0" marR="0" indent="514338"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4pPr>
            <a:lvl5pPr marL="0" marR="0" indent="685783"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5pPr>
            <a:lvl6pPr marL="0" marR="0" indent="857229"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6pPr>
            <a:lvl7pPr marL="0" marR="0" indent="1028674"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7pPr>
            <a:lvl8pPr marL="0" marR="0" indent="1200121"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8pPr>
            <a:lvl9pPr marL="0" marR="0" indent="1371566" algn="ctr" defTabSz="41274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Helvetica Neue UltraLight"/>
                <a:ea typeface="Helvetica Neue UltraLight"/>
                <a:cs typeface="Helvetica Neue UltraLight"/>
                <a:sym typeface="Helvetica Neue UltraLight"/>
              </a:defRPr>
            </a:lvl9pPr>
          </a:lstStyle>
          <a:p>
            <a:pPr marL="380990" indent="-380990" algn="l">
              <a:spcBef>
                <a:spcPts val="1200"/>
              </a:spcBef>
              <a:buFont typeface="Wingdings" panose="05000000000000000000" pitchFamily="2" charset="2"/>
              <a:buChar char="ü"/>
            </a:pPr>
            <a:r>
              <a:rPr lang="en-US" sz="2000" b="1" dirty="0">
                <a:solidFill>
                  <a:schemeClr val="tx1"/>
                </a:solidFill>
              </a:rPr>
              <a:t>Pay providers based on enrollment rather than attendance; </a:t>
            </a:r>
          </a:p>
          <a:p>
            <a:pPr marL="380990" indent="-380990" algn="l">
              <a:spcBef>
                <a:spcPts val="1200"/>
              </a:spcBef>
              <a:buFont typeface="Wingdings" panose="05000000000000000000" pitchFamily="2" charset="2"/>
              <a:buChar char="ü"/>
            </a:pPr>
            <a:r>
              <a:rPr lang="en-US" sz="2000" b="1" dirty="0">
                <a:solidFill>
                  <a:schemeClr val="tx1"/>
                </a:solidFill>
              </a:rPr>
              <a:t>Provide PPE and other cleaning and sanitizing materials at no cost to providers; </a:t>
            </a:r>
          </a:p>
          <a:p>
            <a:pPr marL="380990" indent="-380990" algn="l">
              <a:spcBef>
                <a:spcPts val="1200"/>
              </a:spcBef>
              <a:buFont typeface="Wingdings" panose="05000000000000000000" pitchFamily="2" charset="2"/>
              <a:buChar char="ü"/>
            </a:pPr>
            <a:r>
              <a:rPr lang="en-US" sz="2000" b="1" dirty="0">
                <a:solidFill>
                  <a:schemeClr val="tx1"/>
                </a:solidFill>
              </a:rPr>
              <a:t>Expand access to Head Start, Early Head Start, and full-day and year programs;</a:t>
            </a:r>
          </a:p>
          <a:p>
            <a:pPr marL="380990" indent="-380990" algn="l">
              <a:spcBef>
                <a:spcPts val="1200"/>
              </a:spcBef>
              <a:buFont typeface="Wingdings" panose="05000000000000000000" pitchFamily="2" charset="2"/>
              <a:buChar char="ü"/>
            </a:pPr>
            <a:r>
              <a:rPr lang="en-US" sz="2000" b="1" dirty="0">
                <a:solidFill>
                  <a:schemeClr val="tx1"/>
                </a:solidFill>
              </a:rPr>
              <a:t>Increase availability of scholarships for providers;</a:t>
            </a:r>
          </a:p>
          <a:p>
            <a:pPr marL="380990" indent="-380990" algn="l">
              <a:spcBef>
                <a:spcPts val="1200"/>
              </a:spcBef>
              <a:buFont typeface="Wingdings" panose="05000000000000000000" pitchFamily="2" charset="2"/>
              <a:buChar char="ü"/>
            </a:pPr>
            <a:r>
              <a:rPr lang="en-US" sz="2000" b="1" dirty="0">
                <a:solidFill>
                  <a:schemeClr val="tx1"/>
                </a:solidFill>
              </a:rPr>
              <a:t>Invest in mental health consultation for providers and families; </a:t>
            </a:r>
          </a:p>
          <a:p>
            <a:pPr marL="380990" indent="-380990" algn="l">
              <a:spcBef>
                <a:spcPts val="1200"/>
              </a:spcBef>
              <a:buFont typeface="Wingdings" panose="05000000000000000000" pitchFamily="2" charset="2"/>
              <a:buChar char="ü"/>
            </a:pPr>
            <a:r>
              <a:rPr lang="en-US" sz="2000" b="1" dirty="0">
                <a:solidFill>
                  <a:schemeClr val="tx1"/>
                </a:solidFill>
              </a:rPr>
              <a:t>Create and support family child care networks and shared services;</a:t>
            </a:r>
          </a:p>
          <a:p>
            <a:pPr marL="380990" indent="-380990" algn="l">
              <a:spcBef>
                <a:spcPts val="1200"/>
              </a:spcBef>
              <a:buFont typeface="Wingdings" panose="05000000000000000000" pitchFamily="2" charset="2"/>
              <a:buChar char="ü"/>
            </a:pPr>
            <a:r>
              <a:rPr lang="en-US" sz="2000" b="1" dirty="0">
                <a:solidFill>
                  <a:schemeClr val="tx1"/>
                </a:solidFill>
              </a:rPr>
              <a:t>Invest in child care resource and referral agencies to provide translations, technical assistance, and other supports to providers;</a:t>
            </a:r>
          </a:p>
          <a:p>
            <a:pPr marL="380990" indent="-380990" algn="l">
              <a:spcBef>
                <a:spcPts val="1200"/>
              </a:spcBef>
              <a:buFont typeface="Wingdings" panose="05000000000000000000" pitchFamily="2" charset="2"/>
              <a:buChar char="ü"/>
            </a:pPr>
            <a:r>
              <a:rPr lang="en-US" sz="2000" b="1" dirty="0">
                <a:solidFill>
                  <a:schemeClr val="tx1"/>
                </a:solidFill>
              </a:rPr>
              <a:t>Provide a wage increase that can be given directly to classroom teachers and aides; and</a:t>
            </a:r>
          </a:p>
          <a:p>
            <a:pPr marL="380990" indent="-380990" algn="l">
              <a:spcBef>
                <a:spcPts val="1200"/>
              </a:spcBef>
              <a:buFont typeface="Wingdings" panose="05000000000000000000" pitchFamily="2" charset="2"/>
              <a:buChar char="ü"/>
            </a:pPr>
            <a:r>
              <a:rPr lang="en-US" sz="2000" b="1" dirty="0">
                <a:solidFill>
                  <a:schemeClr val="tx1"/>
                </a:solidFill>
              </a:rPr>
              <a:t>Invest in grants to stabilize providers that fully fund costs. </a:t>
            </a:r>
          </a:p>
        </p:txBody>
      </p:sp>
    </p:spTree>
    <p:extLst>
      <p:ext uri="{BB962C8B-B14F-4D97-AF65-F5344CB8AC3E}">
        <p14:creationId xmlns:p14="http://schemas.microsoft.com/office/powerpoint/2010/main" val="143124906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00206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ducational Counsel Template">
  <a:themeElements>
    <a:clrScheme name="Education Counsel Deckument Colors">
      <a:dk1>
        <a:srgbClr val="404040"/>
      </a:dk1>
      <a:lt1>
        <a:srgbClr val="FFFFFF"/>
      </a:lt1>
      <a:dk2>
        <a:srgbClr val="BFBFBF"/>
      </a:dk2>
      <a:lt2>
        <a:srgbClr val="E7E6E6"/>
      </a:lt2>
      <a:accent1>
        <a:srgbClr val="2893E6"/>
      </a:accent1>
      <a:accent2>
        <a:srgbClr val="9ED6EF"/>
      </a:accent2>
      <a:accent3>
        <a:srgbClr val="0BA5D3"/>
      </a:accent3>
      <a:accent4>
        <a:srgbClr val="DE786C"/>
      </a:accent4>
      <a:accent5>
        <a:srgbClr val="B9472C"/>
      </a:accent5>
      <a:accent6>
        <a:srgbClr val="002060"/>
      </a:accent6>
      <a:hlink>
        <a:srgbClr val="0563C1"/>
      </a:hlink>
      <a:folHlink>
        <a:srgbClr val="954F72"/>
      </a:folHlink>
    </a:clrScheme>
    <a:fontScheme name="Education Counsel Show Fonts">
      <a:majorFont>
        <a:latin typeface="Franklin Gothic Medium"/>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dirty="0" err="1" smtClean="0">
            <a:ln>
              <a:noFill/>
            </a:ln>
            <a:solidFill>
              <a:srgbClr val="FFFFFF"/>
            </a:solidFill>
            <a:uFillTx/>
            <a:latin typeface="+mj-lt"/>
            <a:ea typeface="Helvetica Neue UltraLight"/>
            <a:cs typeface="Helvetica Neue UltraLight"/>
            <a:sym typeface="Helvetica Neue UltraLight"/>
          </a:defRPr>
        </a:defPPr>
      </a:lstStyle>
      <a:style>
        <a:lnRef idx="0">
          <a:scrgbClr r="0" g="0" b="0"/>
        </a:lnRef>
        <a:fillRef idx="0">
          <a:scrgbClr r="0" g="0" b="0"/>
        </a:fillRef>
        <a:effectRef idx="0">
          <a:scrgbClr r="0" g="0" b="0"/>
        </a:effectRef>
        <a:fontRef idx="none"/>
      </a:style>
    </a:spDef>
    <a:lnDef>
      <a:spPr>
        <a:noFill/>
        <a:ln w="31750" cap="flat">
          <a:solidFill>
            <a:schemeClr val="bg2">
              <a:lumMod val="75000"/>
              <a:alpha val="75000"/>
            </a:schemeClr>
          </a:solidFill>
          <a:prstDash val="solid"/>
          <a:miter lim="400000"/>
          <a:headEnd type="none"/>
          <a:tailEnd type="none"/>
        </a:ln>
        <a:effectLst/>
        <a:sp3d/>
      </a:spPr>
      <a:bodyPr/>
      <a:lstStyle/>
      <a:style>
        <a:lnRef idx="0">
          <a:scrgbClr r="0" g="0" b="0"/>
        </a:lnRef>
        <a:fillRef idx="0">
          <a:scrgbClr r="0" g="0" b="0"/>
        </a:fillRef>
        <a:effectRef idx="0">
          <a:scrgbClr r="0" g="0" b="0"/>
        </a:effectRef>
        <a:fontRef idx="none"/>
      </a:style>
    </a:lnDef>
    <a:txDef>
      <a:spPr>
        <a:ln w="12700">
          <a:miter lim="400000"/>
        </a:ln>
      </a:spPr>
      <a:bodyPr wrap="square" rtlCol="0">
        <a:spAutoFit/>
      </a:bodyPr>
      <a:lstStyle>
        <a:defPPr>
          <a:defRPr sz="1200" dirty="0" err="1" smtClean="0">
            <a:latin typeface="+mn-lt"/>
          </a:defRPr>
        </a:defPPr>
      </a:lstStyle>
    </a:txDef>
  </a:objectDefaults>
  <a:extraClrSchemeLst/>
  <a:extLst>
    <a:ext uri="{05A4C25C-085E-4340-85A3-A5531E510DB2}">
      <thm15:themeFamily xmlns:thm15="http://schemas.microsoft.com/office/thememl/2012/main" name="EducationCounsel_TEMPLATE" id="{657361C4-2BBD-A042-ACD6-CC0D96A64005}" vid="{1DA8ED92-0663-9746-A377-0B51637B0FD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662FEE9587FB4FBA932C81776B16D0" ma:contentTypeVersion="12" ma:contentTypeDescription="Create a new document." ma:contentTypeScope="" ma:versionID="c357fa05b567aaa1a5256f95bf2457f6">
  <xsd:schema xmlns:xsd="http://www.w3.org/2001/XMLSchema" xmlns:xs="http://www.w3.org/2001/XMLSchema" xmlns:p="http://schemas.microsoft.com/office/2006/metadata/properties" xmlns:ns2="608adf70-d1a8-4bfc-a36d-0eafd5fd1509" xmlns:ns3="d91a3792-6f5d-4d35-93b1-b29547b4a4d4" targetNamespace="http://schemas.microsoft.com/office/2006/metadata/properties" ma:root="true" ma:fieldsID="5075e372e5f6e6f24f1a185d87dfa4ce" ns2:_="" ns3:_="">
    <xsd:import namespace="608adf70-d1a8-4bfc-a36d-0eafd5fd1509"/>
    <xsd:import namespace="d91a3792-6f5d-4d35-93b1-b29547b4a4d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adf70-d1a8-4bfc-a36d-0eafd5fd15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91a3792-6f5d-4d35-93b1-b29547b4a4d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19415E-ABB9-465A-93C2-70AA8F0DAA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adf70-d1a8-4bfc-a36d-0eafd5fd1509"/>
    <ds:schemaRef ds:uri="d91a3792-6f5d-4d35-93b1-b29547b4a4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06E909-154E-4AA9-B720-DA5A0B810A96}">
  <ds:schemaRefs>
    <ds:schemaRef ds:uri="http://schemas.microsoft.com/sharepoint/v3/contenttype/forms"/>
  </ds:schemaRefs>
</ds:datastoreItem>
</file>

<file path=customXml/itemProps3.xml><?xml version="1.0" encoding="utf-8"?>
<ds:datastoreItem xmlns:ds="http://schemas.openxmlformats.org/officeDocument/2006/customXml" ds:itemID="{EEE73257-2651-4B28-861D-1A001177688B}">
  <ds:schemaRefs>
    <ds:schemaRef ds:uri="http://www.w3.org/XML/1998/namespace"/>
    <ds:schemaRef ds:uri="http://schemas.microsoft.com/office/2006/documentManagement/types"/>
    <ds:schemaRef ds:uri="http://purl.org/dc/terms/"/>
    <ds:schemaRef ds:uri="b5c3e6cf-78dd-4727-a6ac-a13ac4cd578e"/>
    <ds:schemaRef ds:uri="http://purl.org/dc/elements/1.1/"/>
    <ds:schemaRef ds:uri="3fe1aca5-ac5a-40c4-8479-68c43d2a8804"/>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6995</TotalTime>
  <Words>1010</Words>
  <Application>Microsoft Office PowerPoint</Application>
  <PresentationFormat>Widescreen</PresentationFormat>
  <Paragraphs>143</Paragraphs>
  <Slides>15</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Calibri Light</vt:lpstr>
      <vt:lpstr>Courier New</vt:lpstr>
      <vt:lpstr>Franklin Gothic Medium</vt:lpstr>
      <vt:lpstr>Helvetica Neue UltraLight</vt:lpstr>
      <vt:lpstr>Wingdings</vt:lpstr>
      <vt:lpstr>Office Theme</vt:lpstr>
      <vt:lpstr>Educational Counsel Template</vt:lpstr>
      <vt:lpstr>Virtual Town Hall: Friday, April 30 @ 10:30 CT / 11:30 ET</vt:lpstr>
      <vt:lpstr>PowerPoint Presentation</vt:lpstr>
      <vt:lpstr>PowerPoint Presentation</vt:lpstr>
      <vt:lpstr>PowerPoint Presentation</vt:lpstr>
      <vt:lpstr>PowerPoint Presentation</vt:lpstr>
      <vt:lpstr>PowerPoint Presentation</vt:lpstr>
      <vt:lpstr>Summary of Education / Child Care Funding in TN from Relief Packages</vt:lpstr>
      <vt:lpstr>How Could Tennessee Use Relief Funds to Transform the Child Care System?</vt:lpstr>
      <vt:lpstr>Short- and medium-term policy opportunities</vt:lpstr>
      <vt:lpstr>Longer-term policy changes</vt:lpstr>
      <vt:lpstr>Additional Components of American Rescue Plan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 Us Wednesday, Feb 3, 1 pm CST</dc:title>
  <dc:creator>Blair Taylor</dc:creator>
  <cp:lastModifiedBy>Blair Taylor</cp:lastModifiedBy>
  <cp:revision>15</cp:revision>
  <dcterms:created xsi:type="dcterms:W3CDTF">2021-01-23T20:16:01Z</dcterms:created>
  <dcterms:modified xsi:type="dcterms:W3CDTF">2021-05-06T10:08:39Z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0x010100F9662FEE9587FB4FBA932C81776B16D0</vt:lpwstr>
  </property>
</Properties>
</file>